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94" r:id="rId4"/>
    <p:sldId id="257" r:id="rId5"/>
    <p:sldId id="301" r:id="rId6"/>
    <p:sldId id="295" r:id="rId7"/>
    <p:sldId id="296" r:id="rId8"/>
    <p:sldId id="303" r:id="rId9"/>
    <p:sldId id="281" r:id="rId10"/>
    <p:sldId id="293" r:id="rId11"/>
    <p:sldId id="283" r:id="rId12"/>
    <p:sldId id="284" r:id="rId13"/>
    <p:sldId id="285" r:id="rId14"/>
    <p:sldId id="286" r:id="rId15"/>
    <p:sldId id="300" r:id="rId16"/>
    <p:sldId id="287" r:id="rId17"/>
    <p:sldId id="302" r:id="rId18"/>
    <p:sldId id="288" r:id="rId19"/>
    <p:sldId id="304" r:id="rId20"/>
    <p:sldId id="289" r:id="rId21"/>
    <p:sldId id="290" r:id="rId22"/>
    <p:sldId id="291" r:id="rId23"/>
    <p:sldId id="292" r:id="rId24"/>
    <p:sldId id="298" r:id="rId25"/>
    <p:sldId id="299"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59D"/>
    <a:srgbClr val="20A6C6"/>
    <a:srgbClr val="4D4D4D"/>
    <a:srgbClr val="B92D14"/>
    <a:srgbClr val="35B19D"/>
    <a:srgbClr val="DEDEDE"/>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536" autoAdjust="0"/>
    <p:restoredTop sz="95596" autoAdjust="0"/>
  </p:normalViewPr>
  <p:slideViewPr>
    <p:cSldViewPr>
      <p:cViewPr>
        <p:scale>
          <a:sx n="86" d="100"/>
          <a:sy n="86" d="100"/>
        </p:scale>
        <p:origin x="-576" y="3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43B14D-D520-45A8-A056-050A44EECA63}" type="slidenum">
              <a:rPr lang="en-US"/>
              <a:pPr/>
              <a:t>‹#›</a:t>
            </a:fld>
            <a:endParaRPr lang="en-US"/>
          </a:p>
        </p:txBody>
      </p:sp>
    </p:spTree>
    <p:extLst>
      <p:ext uri="{BB962C8B-B14F-4D97-AF65-F5344CB8AC3E}">
        <p14:creationId xmlns:p14="http://schemas.microsoft.com/office/powerpoint/2010/main" val="2431575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0D785-BB46-4597-BEC5-80FD424760AF}"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58CAC-4FAC-4ED9-A353-E9068684BC05}" type="slidenum">
              <a:rPr lang="en-US"/>
              <a:pPr/>
              <a:t>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652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83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01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8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251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6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94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842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g"/><Relationship Id="rId4" Type="http://schemas.openxmlformats.org/officeDocument/2006/relationships/image" Target="../media/image48.jpeg"/><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2.jpg"/><Relationship Id="rId4" Type="http://schemas.openxmlformats.org/officeDocument/2006/relationships/image" Target="../media/image57.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64.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uthentic.electricals@gmail.com" TargetMode="External"/><Relationship Id="rId2" Type="http://schemas.openxmlformats.org/officeDocument/2006/relationships/hyperlink" Target="mailto:authentic.engineers97@gmai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95250" y="2724150"/>
            <a:ext cx="3276600" cy="16192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ctr"/>
            <a:r>
              <a:rPr lang="en-US" b="1" i="1" dirty="0" smtClean="0">
                <a:latin typeface="Eras Demi ITC" pitchFamily="34" charset="0"/>
              </a:rPr>
              <a:t>AN AUTHENTIC ENGINEERS</a:t>
            </a:r>
            <a:endParaRPr lang="ru-RU" b="1" i="1" dirty="0"/>
          </a:p>
        </p:txBody>
      </p:sp>
      <p:sp>
        <p:nvSpPr>
          <p:cNvPr id="2" name="Subtitle 1"/>
          <p:cNvSpPr>
            <a:spLocks noGrp="1"/>
          </p:cNvSpPr>
          <p:nvPr>
            <p:ph type="subTitle" idx="1"/>
          </p:nvPr>
        </p:nvSpPr>
        <p:spPr>
          <a:xfrm>
            <a:off x="76200" y="4648200"/>
            <a:ext cx="3124200" cy="533400"/>
          </a:xfrm>
        </p:spPr>
        <p:txBody>
          <a:bodyPr/>
          <a:lstStyle/>
          <a:p>
            <a:pPr algn="ctr"/>
            <a:r>
              <a:rPr lang="en-US" sz="2300" dirty="0" smtClean="0">
                <a:solidFill>
                  <a:srgbClr val="20A6C6"/>
                </a:solidFill>
                <a:latin typeface="Eras Demi ITC" pitchFamily="34" charset="0"/>
              </a:rPr>
              <a:t>A Class Govt. Approved Contractor</a:t>
            </a:r>
            <a:endParaRPr lang="en-US" sz="2300" dirty="0">
              <a:solidFill>
                <a:srgbClr val="20A6C6"/>
              </a:solidFill>
              <a:latin typeface="Eras Demi ITC"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81000"/>
            <a:ext cx="2590800" cy="19382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315200" cy="715962"/>
          </a:xfrm>
        </p:spPr>
        <p:txBody>
          <a:bodyPr/>
          <a:lstStyle/>
          <a:p>
            <a:r>
              <a:rPr lang="en-US" sz="4000" dirty="0">
                <a:solidFill>
                  <a:schemeClr val="bg1"/>
                </a:solidFill>
                <a:latin typeface="Eras Demi ITC" pitchFamily="34" charset="0"/>
              </a:rPr>
              <a:t>Area of </a:t>
            </a:r>
            <a:r>
              <a:rPr lang="en-US" sz="4000" dirty="0" smtClean="0">
                <a:solidFill>
                  <a:schemeClr val="bg1"/>
                </a:solidFill>
                <a:latin typeface="Eras Demi ITC" pitchFamily="34" charset="0"/>
              </a:rPr>
              <a:t>Operations</a:t>
            </a:r>
            <a:endParaRPr lang="en-US" sz="4000" dirty="0">
              <a:solidFill>
                <a:schemeClr val="bg1"/>
              </a:solidFill>
              <a:latin typeface="Eras Demi ITC"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429000"/>
            <a:ext cx="1828800" cy="1219200"/>
          </a:xfrm>
          <a:prstGeom prst="ellipse">
            <a:avLst/>
          </a:prstGeom>
          <a:ln>
            <a:noFill/>
          </a:ln>
          <a:effectLst>
            <a:softEdge rad="11250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800600"/>
            <a:ext cx="24384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4953000"/>
            <a:ext cx="1981200" cy="17290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219200"/>
            <a:ext cx="2209800" cy="1066800"/>
          </a:xfrm>
          <a:prstGeom prst="ellipse">
            <a:avLst/>
          </a:prstGeom>
          <a:ln>
            <a:noFill/>
          </a:ln>
          <a:effectLst>
            <a:softEdge rad="112500"/>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3067" y="1600200"/>
            <a:ext cx="1490133" cy="121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9835" y="3810000"/>
            <a:ext cx="1544165" cy="1245503"/>
          </a:xfrm>
          <a:prstGeom prst="roundRect">
            <a:avLst>
              <a:gd name="adj" fmla="val 18744"/>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2" descr="C:\Users\admin\Downloads\IMG_20181018_133918.jpg"/>
          <p:cNvPicPr>
            <a:picLocks noChangeAspect="1" noChangeArrowheads="1"/>
          </p:cNvPicPr>
          <p:nvPr/>
        </p:nvPicPr>
        <p:blipFill>
          <a:blip r:embed="rId8" cstate="print"/>
          <a:srcRect/>
          <a:stretch>
            <a:fillRect/>
          </a:stretch>
        </p:blipFill>
        <p:spPr bwMode="auto">
          <a:xfrm>
            <a:off x="152400" y="4495800"/>
            <a:ext cx="3124200" cy="2133600"/>
          </a:xfrm>
          <a:prstGeom prst="rect">
            <a:avLst/>
          </a:prstGeom>
          <a:ln>
            <a:noFill/>
          </a:ln>
          <a:effectLst>
            <a:softEdge rad="112500"/>
          </a:effectLst>
        </p:spPr>
      </p:pic>
      <p:pic>
        <p:nvPicPr>
          <p:cNvPr id="11" name="Picture 3" descr="C:\Users\admin\Downloads\IMG_20181018_140029.jpg"/>
          <p:cNvPicPr>
            <a:picLocks noChangeAspect="1" noChangeArrowheads="1"/>
          </p:cNvPicPr>
          <p:nvPr/>
        </p:nvPicPr>
        <p:blipFill>
          <a:blip r:embed="rId9" cstate="print"/>
          <a:srcRect/>
          <a:stretch>
            <a:fillRect/>
          </a:stretch>
        </p:blipFill>
        <p:spPr bwMode="auto">
          <a:xfrm>
            <a:off x="228600" y="2209800"/>
            <a:ext cx="2514601" cy="2117018"/>
          </a:xfrm>
          <a:prstGeom prst="rect">
            <a:avLst/>
          </a:prstGeom>
          <a:ln>
            <a:noFill/>
          </a:ln>
          <a:effectLst>
            <a:softEdge rad="112500"/>
          </a:effectLst>
        </p:spPr>
      </p:pic>
      <p:pic>
        <p:nvPicPr>
          <p:cNvPr id="12" name="Picture 4" descr="C:\Users\ACER\Pictures\Fire System\Fire16.jpg"/>
          <p:cNvPicPr>
            <a:picLocks noChangeAspect="1" noChangeArrowheads="1"/>
          </p:cNvPicPr>
          <p:nvPr/>
        </p:nvPicPr>
        <p:blipFill>
          <a:blip r:embed="rId10"/>
          <a:srcRect/>
          <a:stretch>
            <a:fillRect/>
          </a:stretch>
        </p:blipFill>
        <p:spPr bwMode="auto">
          <a:xfrm rot="669275">
            <a:off x="6485836" y="1763331"/>
            <a:ext cx="24384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9"/>
          <p:cNvPicPr>
            <a:picLocks noChangeAspect="1" noChangeArrowheads="1"/>
          </p:cNvPicPr>
          <p:nvPr/>
        </p:nvPicPr>
        <p:blipFill>
          <a:blip r:embed="rId11"/>
          <a:srcRect/>
          <a:stretch>
            <a:fillRect/>
          </a:stretch>
        </p:blipFill>
        <p:spPr bwMode="auto">
          <a:xfrm>
            <a:off x="2819400" y="1524000"/>
            <a:ext cx="1981200" cy="1447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090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315200" cy="715962"/>
          </a:xfrm>
        </p:spPr>
        <p:txBody>
          <a:bodyPr/>
          <a:lstStyle/>
          <a:p>
            <a:r>
              <a:rPr lang="en-US" sz="4000" dirty="0" smtClean="0">
                <a:solidFill>
                  <a:schemeClr val="bg1"/>
                </a:solidFill>
                <a:latin typeface="Eras Demi ITC" pitchFamily="34" charset="0"/>
              </a:rPr>
              <a:t>Working Project</a:t>
            </a:r>
            <a:endParaRPr lang="en-US" sz="4000" dirty="0">
              <a:solidFill>
                <a:schemeClr val="bg1"/>
              </a:solidFill>
              <a:latin typeface="Eras Demi ITC" pitchFamily="34" charset="0"/>
            </a:endParaRPr>
          </a:p>
        </p:txBody>
      </p:sp>
      <p:sp>
        <p:nvSpPr>
          <p:cNvPr id="3" name="Content Placeholder 2"/>
          <p:cNvSpPr>
            <a:spLocks noGrp="1"/>
          </p:cNvSpPr>
          <p:nvPr>
            <p:ph idx="1"/>
          </p:nvPr>
        </p:nvSpPr>
        <p:spPr>
          <a:xfrm>
            <a:off x="914400" y="1371600"/>
            <a:ext cx="7315200" cy="5029200"/>
          </a:xfrm>
        </p:spPr>
        <p:txBody>
          <a:bodyPr/>
          <a:lstStyle/>
          <a:p>
            <a:r>
              <a:rPr lang="en-US" dirty="0" smtClean="0">
                <a:solidFill>
                  <a:schemeClr val="tx1">
                    <a:lumMod val="50000"/>
                  </a:schemeClr>
                </a:solidFill>
                <a:latin typeface="Eras Demi ITC" pitchFamily="34" charset="0"/>
              </a:rPr>
              <a:t>Delhi Metro Rail Corporation</a:t>
            </a:r>
          </a:p>
          <a:p>
            <a:pPr marL="0" indent="0">
              <a:buNone/>
            </a:pPr>
            <a:endParaRPr lang="en-US" dirty="0">
              <a:solidFill>
                <a:schemeClr val="tx1">
                  <a:lumMod val="50000"/>
                </a:schemeClr>
              </a:solidFill>
              <a:latin typeface="Eras Demi ITC" pitchFamily="34" charset="0"/>
            </a:endParaRPr>
          </a:p>
        </p:txBody>
      </p:sp>
      <p:pic>
        <p:nvPicPr>
          <p:cNvPr id="1026" name="Picture 2" descr="C:\Users\lenovo\Downloads\FB_IMG_1550245730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629400" cy="442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1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ownloads\FB_IMG_1550245746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95400"/>
            <a:ext cx="5087513" cy="2867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lenovo\Downloads\FB_IMG_1550245752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0"/>
            <a:ext cx="5087513" cy="2834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lenovo\Downloads\FB_IMG_15460767688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14909"/>
            <a:ext cx="3276600" cy="5062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8200" y="457200"/>
            <a:ext cx="7315200" cy="715962"/>
          </a:xfrm>
        </p:spPr>
        <p:txBody>
          <a:bodyPr/>
          <a:lstStyle/>
          <a:p>
            <a:r>
              <a:rPr lang="en-US" sz="4000" dirty="0" smtClean="0">
                <a:solidFill>
                  <a:schemeClr val="bg1"/>
                </a:solidFill>
                <a:latin typeface="Eras Demi ITC" pitchFamily="34" charset="0"/>
              </a:rPr>
              <a:t>Working Project </a:t>
            </a:r>
            <a:endParaRPr lang="en-US" sz="4000" dirty="0">
              <a:solidFill>
                <a:schemeClr val="bg1"/>
              </a:solidFill>
              <a:latin typeface="Eras Demi ITC" pitchFamily="34" charset="0"/>
            </a:endParaRPr>
          </a:p>
        </p:txBody>
      </p:sp>
    </p:spTree>
    <p:extLst>
      <p:ext uri="{BB962C8B-B14F-4D97-AF65-F5344CB8AC3E}">
        <p14:creationId xmlns:p14="http://schemas.microsoft.com/office/powerpoint/2010/main" val="3401261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715962"/>
          </a:xfrm>
        </p:spPr>
        <p:txBody>
          <a:bodyPr/>
          <a:lstStyle/>
          <a:p>
            <a:r>
              <a:rPr lang="en-US" sz="4000" dirty="0" smtClean="0">
                <a:solidFill>
                  <a:schemeClr val="bg1"/>
                </a:solidFill>
                <a:latin typeface="Eras Demi ITC" pitchFamily="34" charset="0"/>
              </a:rPr>
              <a:t>Working Project </a:t>
            </a:r>
            <a:endParaRPr lang="en-US" sz="4000" dirty="0">
              <a:solidFill>
                <a:schemeClr val="bg1"/>
              </a:solidFill>
              <a:latin typeface="Eras Demi ITC" pitchFamily="34" charset="0"/>
            </a:endParaRPr>
          </a:p>
        </p:txBody>
      </p:sp>
      <p:pic>
        <p:nvPicPr>
          <p:cNvPr id="3074" name="Picture 2" descr="C:\Users\lenovo\Downloads\FB_IMG_155024574618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038600" cy="275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lenovo\Downloads\FB_IMG_155024571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676400"/>
            <a:ext cx="2133600" cy="2140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lenovo\Downloads\IMG20210904171134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079" y="4114800"/>
            <a:ext cx="5031121" cy="2582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lenovo\Downloads\IMG_20180523_140649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35918"/>
            <a:ext cx="2895600" cy="2078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548" y="4018754"/>
            <a:ext cx="1908833" cy="2839246"/>
          </a:xfrm>
          <a:prstGeom prst="rect">
            <a:avLst/>
          </a:prstGeom>
          <a:ln>
            <a:noFill/>
          </a:ln>
          <a:effectLst>
            <a:softEdge rad="112500"/>
          </a:effectLst>
        </p:spPr>
      </p:pic>
    </p:spTree>
    <p:extLst>
      <p:ext uri="{BB962C8B-B14F-4D97-AF65-F5344CB8AC3E}">
        <p14:creationId xmlns:p14="http://schemas.microsoft.com/office/powerpoint/2010/main" val="275234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715962"/>
          </a:xfrm>
        </p:spPr>
        <p:txBody>
          <a:bodyPr/>
          <a:lstStyle/>
          <a:p>
            <a:r>
              <a:rPr lang="en-US" sz="4000" dirty="0" smtClean="0">
                <a:solidFill>
                  <a:schemeClr val="bg1"/>
                </a:solidFill>
                <a:latin typeface="Eras Demi ITC" pitchFamily="34" charset="0"/>
              </a:rPr>
              <a:t>Working Project</a:t>
            </a:r>
            <a:endParaRPr lang="en-US" sz="4000" dirty="0">
              <a:solidFill>
                <a:schemeClr val="bg1"/>
              </a:solidFill>
              <a:latin typeface="Eras Demi ITC" pitchFamily="34" charset="0"/>
            </a:endParaRPr>
          </a:p>
        </p:txBody>
      </p:sp>
      <p:pic>
        <p:nvPicPr>
          <p:cNvPr id="4098" name="Picture 2" descr="C:\Users\lenovo\Downloads\IMG_20191026_161407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0743">
            <a:off x="130802" y="1337741"/>
            <a:ext cx="3422791" cy="2406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lenovo\Downloads\IMG_20181018_090547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6866">
            <a:off x="3534916" y="968887"/>
            <a:ext cx="5004395" cy="2814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C:\Users\lenovo\Downloads\IMG_20191119_181357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9758">
            <a:off x="447935" y="3750903"/>
            <a:ext cx="2275204" cy="3033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C:\Users\lenovo\Downloads\IMG_20150415_133705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7733">
            <a:off x="2901897" y="3796435"/>
            <a:ext cx="3356779" cy="248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3" name="Picture 7" descr="C:\Users\lenovo\Downloads\IMG_20150415_1336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62360">
            <a:off x="6192927" y="3720007"/>
            <a:ext cx="2861846" cy="2573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73571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7200"/>
            <a:ext cx="7315200" cy="715962"/>
          </a:xfrm>
        </p:spPr>
        <p:txBody>
          <a:bodyPr/>
          <a:lstStyle/>
          <a:p>
            <a:r>
              <a:rPr lang="en-US" sz="4000" dirty="0" smtClean="0">
                <a:solidFill>
                  <a:schemeClr val="bg1"/>
                </a:solidFill>
                <a:latin typeface="Eras Demi ITC" pitchFamily="34" charset="0"/>
              </a:rPr>
              <a:t>Working Project</a:t>
            </a:r>
            <a:endParaRPr lang="en-US" sz="4000" dirty="0">
              <a:solidFill>
                <a:schemeClr val="bg1"/>
              </a:solidFill>
              <a:latin typeface="Eras Demi ITC" pitchFamily="34" charset="0"/>
            </a:endParaRPr>
          </a:p>
        </p:txBody>
      </p:sp>
      <p:pic>
        <p:nvPicPr>
          <p:cNvPr id="5123" name="Picture 3" descr="C:\Users\lenovo\Downloads\IMG_20200119_10444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2354759" cy="5024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lenovo\Downloads\IMG_20191221_123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47" y="4038706"/>
            <a:ext cx="3369733" cy="252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C:\Users\lenovo\Downloads\IMG202009241136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429000"/>
            <a:ext cx="2087743" cy="3213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C:\Users\ACER\Pictures\LT Panels.jpg"/>
          <p:cNvPicPr>
            <a:picLocks noChangeAspect="1" noChangeArrowheads="1"/>
          </p:cNvPicPr>
          <p:nvPr/>
        </p:nvPicPr>
        <p:blipFill>
          <a:blip r:embed="rId5"/>
          <a:srcRect/>
          <a:stretch>
            <a:fillRect/>
          </a:stretch>
        </p:blipFill>
        <p:spPr bwMode="auto">
          <a:xfrm>
            <a:off x="304800" y="1219200"/>
            <a:ext cx="27432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ACER\Pictures\LT Sub-Stn.jpg"/>
          <p:cNvPicPr>
            <a:picLocks noChangeAspect="1" noChangeArrowheads="1"/>
          </p:cNvPicPr>
          <p:nvPr/>
        </p:nvPicPr>
        <p:blipFill>
          <a:blip r:embed="rId6"/>
          <a:srcRect/>
          <a:stretch>
            <a:fillRect/>
          </a:stretch>
        </p:blipFill>
        <p:spPr bwMode="auto">
          <a:xfrm>
            <a:off x="3657600" y="1219200"/>
            <a:ext cx="2362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2931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0548970"/>
              </p:ext>
            </p:extLst>
          </p:nvPr>
        </p:nvGraphicFramePr>
        <p:xfrm>
          <a:off x="914400" y="1524000"/>
          <a:ext cx="7315200" cy="4648200"/>
        </p:xfrm>
        <a:graphic>
          <a:graphicData uri="http://schemas.openxmlformats.org/drawingml/2006/table">
            <a:tbl>
              <a:tblPr firstRow="1" bandRow="1">
                <a:effectLst>
                  <a:innerShdw blurRad="114300">
                    <a:prstClr val="black"/>
                  </a:innerShdw>
                </a:effectLst>
                <a:tableStyleId>{0505E3EF-67EA-436B-97B2-0124C06EBD24}</a:tableStyleId>
              </a:tblPr>
              <a:tblGrid>
                <a:gridCol w="2438400"/>
                <a:gridCol w="2438400"/>
                <a:gridCol w="2438400"/>
              </a:tblGrid>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20357"/>
            <a:ext cx="2209800" cy="127544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27" y="3153735"/>
            <a:ext cx="1882747" cy="1344819"/>
          </a:xfrm>
          <a:prstGeom prst="rect">
            <a:avLst/>
          </a:prstGeom>
        </p:spPr>
      </p:pic>
      <p:sp>
        <p:nvSpPr>
          <p:cNvPr id="15"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676400"/>
            <a:ext cx="1841500" cy="131535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612900"/>
            <a:ext cx="1902460" cy="13589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5908" y="3200400"/>
            <a:ext cx="1878892" cy="1342065"/>
          </a:xfrm>
          <a:prstGeom prst="rect">
            <a:avLst/>
          </a:prstGeom>
        </p:spPr>
      </p:pic>
      <p:pic>
        <p:nvPicPr>
          <p:cNvPr id="1027" name="Picture 3" descr="D:\AN Authentic Engineers\client\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4672095"/>
            <a:ext cx="1886786" cy="1347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1" y="1578429"/>
            <a:ext cx="2057400" cy="146957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0" y="1600200"/>
            <a:ext cx="1920240" cy="1371600"/>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1860" y="4660900"/>
            <a:ext cx="2009140" cy="1435100"/>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164" y="4660900"/>
            <a:ext cx="2009140" cy="1435100"/>
          </a:xfrm>
          <a:prstGeom prst="rect">
            <a:avLst/>
          </a:prstGeom>
        </p:spPr>
      </p:pic>
    </p:spTree>
    <p:extLst>
      <p:ext uri="{BB962C8B-B14F-4D97-AF65-F5344CB8AC3E}">
        <p14:creationId xmlns:p14="http://schemas.microsoft.com/office/powerpoint/2010/main" val="420280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35215463"/>
              </p:ext>
            </p:extLst>
          </p:nvPr>
        </p:nvGraphicFramePr>
        <p:xfrm>
          <a:off x="914400" y="1524000"/>
          <a:ext cx="7315200" cy="4648200"/>
        </p:xfrm>
        <a:graphic>
          <a:graphicData uri="http://schemas.openxmlformats.org/drawingml/2006/table">
            <a:tbl>
              <a:tblPr firstRow="1" bandRow="1">
                <a:effectLst>
                  <a:innerShdw blurRad="114300">
                    <a:prstClr val="black"/>
                  </a:innerShdw>
                </a:effectLst>
                <a:tableStyleId>{0505E3EF-67EA-436B-97B2-0124C06EBD24}</a:tableStyleId>
              </a:tblPr>
              <a:tblGrid>
                <a:gridCol w="2438400"/>
                <a:gridCol w="2438400"/>
                <a:gridCol w="2438400"/>
              </a:tblGrid>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158874"/>
            <a:ext cx="1978376" cy="14131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31" y="4692865"/>
            <a:ext cx="2156460" cy="1447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523" y="3131660"/>
            <a:ext cx="2016477" cy="1440340"/>
          </a:xfrm>
          <a:prstGeom prst="rect">
            <a:avLst/>
          </a:prstGeom>
        </p:spPr>
      </p:pic>
      <p:sp>
        <p:nvSpPr>
          <p:cNvPr id="15"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pic>
        <p:nvPicPr>
          <p:cNvPr id="1026" name="Picture 2" descr="D:\AN Authentic Engineers\client\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158874"/>
            <a:ext cx="1630538" cy="11646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N Authentic Engineers\client\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76400"/>
            <a:ext cx="1828800" cy="13062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AN Authentic Engineers\client\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24400"/>
            <a:ext cx="184023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1689100"/>
            <a:ext cx="1795780" cy="1282700"/>
          </a:xfrm>
          <a:prstGeom prst="rect">
            <a:avLst/>
          </a:prstGeom>
        </p:spPr>
      </p:pic>
      <p:pic>
        <p:nvPicPr>
          <p:cNvPr id="16" name="Picture 2" descr="D:\AN Authentic Engineers\client\2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657725"/>
            <a:ext cx="2013586"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200" y="1658257"/>
            <a:ext cx="1838960" cy="1313543"/>
          </a:xfrm>
          <a:prstGeom prst="rect">
            <a:avLst/>
          </a:prstGeom>
        </p:spPr>
      </p:pic>
    </p:spTree>
    <p:extLst>
      <p:ext uri="{BB962C8B-B14F-4D97-AF65-F5344CB8AC3E}">
        <p14:creationId xmlns:p14="http://schemas.microsoft.com/office/powerpoint/2010/main" val="3062717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437452"/>
              </p:ext>
            </p:extLst>
          </p:nvPr>
        </p:nvGraphicFramePr>
        <p:xfrm>
          <a:off x="914400" y="1524000"/>
          <a:ext cx="7315200" cy="4648200"/>
        </p:xfrm>
        <a:graphic>
          <a:graphicData uri="http://schemas.openxmlformats.org/drawingml/2006/table">
            <a:tbl>
              <a:tblPr firstRow="1" bandRow="1">
                <a:effectLst>
                  <a:innerShdw blurRad="114300">
                    <a:prstClr val="black"/>
                  </a:innerShdw>
                </a:effectLst>
                <a:tableStyleId>{0505E3EF-67EA-436B-97B2-0124C06EBD24}</a:tableStyleId>
              </a:tblPr>
              <a:tblGrid>
                <a:gridCol w="2438400"/>
                <a:gridCol w="2438400"/>
                <a:gridCol w="2438400"/>
              </a:tblGrid>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00200"/>
            <a:ext cx="2009140" cy="1435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124200"/>
            <a:ext cx="1920240" cy="137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211286"/>
            <a:ext cx="1905000" cy="13607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1600200"/>
            <a:ext cx="2009140" cy="14351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8540" y="4737100"/>
            <a:ext cx="1902460" cy="1358900"/>
          </a:xfrm>
          <a:prstGeom prst="rect">
            <a:avLst/>
          </a:prstGeom>
        </p:spPr>
      </p:pic>
      <p:sp>
        <p:nvSpPr>
          <p:cNvPr id="14"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pic>
        <p:nvPicPr>
          <p:cNvPr id="15" name="Picture 2" descr="D:\AN Authentic Engineers\client\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676819"/>
            <a:ext cx="1812974" cy="12949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N Authentic Engineers\client\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371" y="4800600"/>
            <a:ext cx="1683396" cy="12024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200400"/>
            <a:ext cx="1841500" cy="1315357"/>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8250" y="4727121"/>
            <a:ext cx="1809750" cy="1292679"/>
          </a:xfrm>
          <a:prstGeom prst="rect">
            <a:avLst/>
          </a:prstGeom>
        </p:spPr>
      </p:pic>
    </p:spTree>
    <p:extLst>
      <p:ext uri="{BB962C8B-B14F-4D97-AF65-F5344CB8AC3E}">
        <p14:creationId xmlns:p14="http://schemas.microsoft.com/office/powerpoint/2010/main" val="72830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81196580"/>
              </p:ext>
            </p:extLst>
          </p:nvPr>
        </p:nvGraphicFramePr>
        <p:xfrm>
          <a:off x="914400" y="1524000"/>
          <a:ext cx="7315200" cy="4648200"/>
        </p:xfrm>
        <a:graphic>
          <a:graphicData uri="http://schemas.openxmlformats.org/drawingml/2006/table">
            <a:tbl>
              <a:tblPr firstRow="1" bandRow="1">
                <a:effectLst>
                  <a:innerShdw blurRad="114300">
                    <a:prstClr val="black"/>
                  </a:innerShdw>
                </a:effectLst>
                <a:tableStyleId>{0505E3EF-67EA-436B-97B2-0124C06EBD24}</a:tableStyleId>
              </a:tblPr>
              <a:tblGrid>
                <a:gridCol w="2438400"/>
                <a:gridCol w="2438400"/>
                <a:gridCol w="2438400"/>
              </a:tblGrid>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4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More Client Blow </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273" y="4742813"/>
            <a:ext cx="1659727" cy="1200787"/>
          </a:xfrm>
          <a:prstGeom prst="ellipse">
            <a:avLst/>
          </a:prstGeom>
          <a:ln>
            <a:noFill/>
          </a:ln>
          <a:effectLst>
            <a:softEdge rad="112500"/>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59" y="3276600"/>
            <a:ext cx="1527841" cy="1143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77" y="1566141"/>
            <a:ext cx="2048223" cy="1481859"/>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669763"/>
            <a:ext cx="1904999" cy="1378237"/>
          </a:xfrm>
          <a:prstGeom prst="ellipse">
            <a:avLst/>
          </a:prstGeom>
          <a:ln>
            <a:noFill/>
          </a:ln>
          <a:effectLst>
            <a:softEdge rad="112500"/>
          </a:effectLst>
        </p:spPr>
      </p:pic>
      <p:sp>
        <p:nvSpPr>
          <p:cNvPr id="8" name="Down Arrow 7"/>
          <p:cNvSpPr/>
          <p:nvPr/>
        </p:nvSpPr>
        <p:spPr bwMode="auto">
          <a:xfrm>
            <a:off x="6858000" y="5562600"/>
            <a:ext cx="304800" cy="381000"/>
          </a:xfrm>
          <a:prstGeom prst="downArrow">
            <a:avLst/>
          </a:prstGeom>
          <a:ln/>
          <a:extLst/>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6427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C00000"/>
                </a:solidFill>
                <a:latin typeface="Eras Demi ITC" pitchFamily="34" charset="0"/>
              </a:rPr>
              <a:t>AN AUTHENTIC </a:t>
            </a:r>
            <a:r>
              <a:rPr lang="en-US" sz="4000" b="1" dirty="0" smtClean="0">
                <a:solidFill>
                  <a:srgbClr val="C00000"/>
                </a:solidFill>
                <a:latin typeface="Eras Demi ITC" pitchFamily="34" charset="0"/>
              </a:rPr>
              <a:t>ENGINEERS</a:t>
            </a:r>
            <a:endParaRPr lang="en-US" sz="2800" dirty="0">
              <a:solidFill>
                <a:srgbClr val="C00000"/>
              </a:solidFill>
              <a:latin typeface="Eras Demi ITC" pitchFamily="34" charset="0"/>
            </a:endParaRPr>
          </a:p>
        </p:txBody>
      </p:sp>
      <p:sp>
        <p:nvSpPr>
          <p:cNvPr id="3" name="Content Placeholder 2"/>
          <p:cNvSpPr>
            <a:spLocks noGrp="1"/>
          </p:cNvSpPr>
          <p:nvPr>
            <p:ph idx="1"/>
          </p:nvPr>
        </p:nvSpPr>
        <p:spPr/>
        <p:txBody>
          <a:bodyPr/>
          <a:lstStyle/>
          <a:p>
            <a:pPr marL="0" indent="0">
              <a:buNone/>
            </a:pPr>
            <a:endParaRPr lang="en-US" dirty="0">
              <a:solidFill>
                <a:schemeClr val="tx1"/>
              </a:solidFill>
              <a:latin typeface="+mn-lt"/>
              <a:ea typeface="+mn-ea"/>
              <a:cs typeface="+mn-cs"/>
            </a:endParaRPr>
          </a:p>
          <a:p>
            <a:pPr marL="0" indent="0" algn="ctr">
              <a:buNone/>
            </a:pPr>
            <a:r>
              <a:rPr lang="en-US" b="1" i="1" dirty="0">
                <a:solidFill>
                  <a:schemeClr val="tx1"/>
                </a:solidFill>
                <a:latin typeface="Eras Demi ITC" pitchFamily="34" charset="0"/>
              </a:rPr>
              <a:t>‘</a:t>
            </a:r>
            <a:r>
              <a:rPr lang="en-US" b="1" i="1" dirty="0">
                <a:solidFill>
                  <a:srgbClr val="35759D"/>
                </a:solidFill>
                <a:latin typeface="Eras Demi ITC" pitchFamily="34" charset="0"/>
              </a:rPr>
              <a:t>A’ CLASS GOVT. APPROVED CONTRACTOR</a:t>
            </a:r>
            <a:endParaRPr lang="en-US" dirty="0">
              <a:solidFill>
                <a:srgbClr val="35759D"/>
              </a:solidFill>
              <a:latin typeface="Eras Demi ITC" pitchFamily="34" charset="0"/>
            </a:endParaRPr>
          </a:p>
          <a:p>
            <a:pPr marL="0" indent="0">
              <a:buNone/>
            </a:pPr>
            <a:r>
              <a:rPr lang="en-US" sz="4000" dirty="0">
                <a:solidFill>
                  <a:schemeClr val="accent4">
                    <a:lumMod val="50000"/>
                  </a:schemeClr>
                </a:solidFill>
                <a:effectLst>
                  <a:outerShdw blurRad="38100" dist="38100" dir="2700000" algn="tl">
                    <a:srgbClr val="000000">
                      <a:alpha val="43137"/>
                    </a:srgbClr>
                  </a:outerShdw>
                </a:effectLst>
                <a:latin typeface="Corbel" pitchFamily="34" charset="0"/>
              </a:rPr>
              <a:t>Deals In:</a:t>
            </a:r>
            <a:r>
              <a:rPr lang="en-US" dirty="0">
                <a:solidFill>
                  <a:schemeClr val="accent4">
                    <a:lumMod val="50000"/>
                  </a:schemeClr>
                </a:solidFill>
                <a:effectLst>
                  <a:outerShdw blurRad="38100" dist="38100" dir="2700000" algn="tl">
                    <a:srgbClr val="000000">
                      <a:alpha val="43137"/>
                    </a:srgbClr>
                  </a:outerShdw>
                </a:effectLst>
                <a:latin typeface="Corbel" pitchFamily="34" charset="0"/>
              </a:rPr>
              <a:t> </a:t>
            </a:r>
            <a:r>
              <a:rPr lang="en-US" dirty="0" smtClean="0">
                <a:solidFill>
                  <a:schemeClr val="accent4">
                    <a:lumMod val="50000"/>
                  </a:schemeClr>
                </a:solidFill>
                <a:effectLst>
                  <a:outerShdw blurRad="38100" dist="38100" dir="2700000" algn="tl">
                    <a:srgbClr val="000000">
                      <a:alpha val="43137"/>
                    </a:srgbClr>
                  </a:outerShdw>
                </a:effectLst>
                <a:latin typeface="Corbel" pitchFamily="34" charset="0"/>
              </a:rPr>
              <a:t>Fire Fighting System, Fire Extinguishers, Erection </a:t>
            </a:r>
            <a:r>
              <a:rPr lang="en-US" dirty="0">
                <a:solidFill>
                  <a:schemeClr val="accent4">
                    <a:lumMod val="50000"/>
                  </a:schemeClr>
                </a:solidFill>
                <a:effectLst>
                  <a:outerShdw blurRad="38100" dist="38100" dir="2700000" algn="tl">
                    <a:srgbClr val="000000">
                      <a:alpha val="43137"/>
                    </a:srgbClr>
                  </a:outerShdw>
                </a:effectLst>
                <a:latin typeface="Corbel" pitchFamily="34" charset="0"/>
              </a:rPr>
              <a:t>of </a:t>
            </a:r>
            <a:r>
              <a:rPr lang="en-US" dirty="0" smtClean="0">
                <a:solidFill>
                  <a:schemeClr val="accent4">
                    <a:lumMod val="50000"/>
                  </a:schemeClr>
                </a:solidFill>
                <a:effectLst>
                  <a:outerShdw blurRad="38100" dist="38100" dir="2700000" algn="tl">
                    <a:srgbClr val="000000">
                      <a:alpha val="43137"/>
                    </a:srgbClr>
                  </a:outerShdw>
                </a:effectLst>
                <a:latin typeface="Corbel" pitchFamily="34" charset="0"/>
              </a:rPr>
              <a:t>HT/LT Electrical and </a:t>
            </a:r>
            <a:r>
              <a:rPr lang="en-US" dirty="0">
                <a:solidFill>
                  <a:schemeClr val="accent4">
                    <a:lumMod val="50000"/>
                  </a:schemeClr>
                </a:solidFill>
                <a:effectLst>
                  <a:outerShdw blurRad="38100" dist="38100" dir="2700000" algn="tl">
                    <a:srgbClr val="000000">
                      <a:alpha val="43137"/>
                    </a:srgbClr>
                  </a:outerShdw>
                </a:effectLst>
                <a:latin typeface="Corbel" pitchFamily="34" charset="0"/>
              </a:rPr>
              <a:t>Civil </a:t>
            </a:r>
            <a:r>
              <a:rPr lang="en-US" dirty="0" smtClean="0">
                <a:solidFill>
                  <a:schemeClr val="accent4">
                    <a:lumMod val="50000"/>
                  </a:schemeClr>
                </a:solidFill>
                <a:effectLst>
                  <a:outerShdw blurRad="38100" dist="38100" dir="2700000" algn="tl">
                    <a:srgbClr val="000000">
                      <a:alpha val="43137"/>
                    </a:srgbClr>
                  </a:outerShdw>
                </a:effectLst>
                <a:latin typeface="Corbel" pitchFamily="34" charset="0"/>
              </a:rPr>
              <a:t>works</a:t>
            </a:r>
            <a:endParaRPr lang="en-US" dirty="0">
              <a:solidFill>
                <a:schemeClr val="accent4">
                  <a:lumMod val="50000"/>
                </a:schemeClr>
              </a:solidFill>
              <a:effectLst>
                <a:outerShdw blurRad="38100" dist="38100" dir="2700000" algn="tl">
                  <a:srgbClr val="000000">
                    <a:alpha val="43137"/>
                  </a:srgbClr>
                </a:outerShdw>
              </a:effectLst>
              <a:latin typeface="Corbe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334000"/>
            <a:ext cx="1527841" cy="1143000"/>
          </a:xfrm>
          <a:prstGeom prst="rect">
            <a:avLst/>
          </a:prstGeom>
        </p:spPr>
      </p:pic>
    </p:spTree>
    <p:extLst>
      <p:ext uri="{BB962C8B-B14F-4D97-AF65-F5344CB8AC3E}">
        <p14:creationId xmlns:p14="http://schemas.microsoft.com/office/powerpoint/2010/main" val="94053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sp>
        <p:nvSpPr>
          <p:cNvPr id="3" name="Content Placeholder 2"/>
          <p:cNvSpPr>
            <a:spLocks noGrp="1"/>
          </p:cNvSpPr>
          <p:nvPr>
            <p:ph idx="1"/>
          </p:nvPr>
        </p:nvSpPr>
        <p:spPr>
          <a:xfrm>
            <a:off x="914400" y="1295400"/>
            <a:ext cx="7315200" cy="5181600"/>
          </a:xfrm>
        </p:spPr>
        <p:txBody>
          <a:bodyPr/>
          <a:lstStyle/>
          <a:p>
            <a:pPr>
              <a:buFont typeface="Wingdings" pitchFamily="2" charset="2"/>
              <a:buChar char="ü"/>
            </a:pPr>
            <a:r>
              <a:rPr lang="en-US" sz="1800" dirty="0">
                <a:solidFill>
                  <a:schemeClr val="tx1">
                    <a:lumMod val="50000"/>
                  </a:schemeClr>
                </a:solidFill>
                <a:latin typeface="Eras Light ITC" pitchFamily="34" charset="0"/>
              </a:rPr>
              <a:t>Utility </a:t>
            </a:r>
            <a:r>
              <a:rPr lang="en-US" sz="1800" dirty="0" err="1">
                <a:solidFill>
                  <a:schemeClr val="tx1">
                    <a:lumMod val="50000"/>
                  </a:schemeClr>
                </a:solidFill>
                <a:latin typeface="Eras Light ITC" pitchFamily="34" charset="0"/>
              </a:rPr>
              <a:t>Powertech</a:t>
            </a:r>
            <a:r>
              <a:rPr lang="en-US" sz="1800" dirty="0">
                <a:solidFill>
                  <a:schemeClr val="tx1">
                    <a:lumMod val="50000"/>
                  </a:schemeClr>
                </a:solidFill>
                <a:latin typeface="Eras Light ITC" pitchFamily="34" charset="0"/>
              </a:rPr>
              <a:t> Limited - Noida UP</a:t>
            </a:r>
          </a:p>
          <a:p>
            <a:pPr>
              <a:buFont typeface="Wingdings" pitchFamily="2" charset="2"/>
              <a:buChar char="ü"/>
            </a:pPr>
            <a:r>
              <a:rPr lang="en-US" sz="1800" dirty="0">
                <a:solidFill>
                  <a:schemeClr val="tx1">
                    <a:lumMod val="50000"/>
                  </a:schemeClr>
                </a:solidFill>
                <a:latin typeface="Eras Light ITC" pitchFamily="34" charset="0"/>
              </a:rPr>
              <a:t>Shiv </a:t>
            </a:r>
            <a:r>
              <a:rPr lang="en-US" sz="1800" dirty="0" err="1">
                <a:solidFill>
                  <a:schemeClr val="tx1">
                    <a:lumMod val="50000"/>
                  </a:schemeClr>
                </a:solidFill>
                <a:latin typeface="Eras Light ITC" pitchFamily="34" charset="0"/>
              </a:rPr>
              <a:t>Nadar</a:t>
            </a:r>
            <a:r>
              <a:rPr lang="en-US" sz="1800" dirty="0">
                <a:solidFill>
                  <a:schemeClr val="tx1">
                    <a:lumMod val="50000"/>
                  </a:schemeClr>
                </a:solidFill>
                <a:latin typeface="Eras Light ITC" pitchFamily="34" charset="0"/>
              </a:rPr>
              <a:t> University. – G.B. Nagar. UP</a:t>
            </a:r>
          </a:p>
          <a:p>
            <a:pPr>
              <a:buFont typeface="Wingdings" pitchFamily="2" charset="2"/>
              <a:buChar char="ü"/>
            </a:pPr>
            <a:r>
              <a:rPr lang="en-US" sz="1800" dirty="0">
                <a:solidFill>
                  <a:schemeClr val="tx1">
                    <a:lumMod val="50000"/>
                  </a:schemeClr>
                </a:solidFill>
                <a:latin typeface="Eras Light ITC" pitchFamily="34" charset="0"/>
              </a:rPr>
              <a:t>Godrej &amp; Boyce </a:t>
            </a:r>
            <a:r>
              <a:rPr lang="en-US" sz="1800" dirty="0" err="1">
                <a:solidFill>
                  <a:schemeClr val="tx1">
                    <a:lumMod val="50000"/>
                  </a:schemeClr>
                </a:solidFill>
                <a:latin typeface="Eras Light ITC" pitchFamily="34" charset="0"/>
              </a:rPr>
              <a:t>Mfg</a:t>
            </a:r>
            <a:r>
              <a:rPr lang="en-US" sz="1800" dirty="0">
                <a:solidFill>
                  <a:schemeClr val="tx1">
                    <a:lumMod val="50000"/>
                  </a:schemeClr>
                </a:solidFill>
                <a:latin typeface="Eras Light ITC" pitchFamily="34" charset="0"/>
              </a:rPr>
              <a:t> Co. – Faridabad (HR)</a:t>
            </a:r>
          </a:p>
          <a:p>
            <a:pPr>
              <a:buFont typeface="Wingdings" pitchFamily="2" charset="2"/>
              <a:buChar char="ü"/>
            </a:pPr>
            <a:r>
              <a:rPr lang="en-US" sz="1800" dirty="0">
                <a:solidFill>
                  <a:schemeClr val="tx1">
                    <a:lumMod val="50000"/>
                  </a:schemeClr>
                </a:solidFill>
                <a:latin typeface="Eras Light ITC" pitchFamily="34" charset="0"/>
              </a:rPr>
              <a:t>Jindal Prefab Pvt. Ltd. – </a:t>
            </a:r>
            <a:r>
              <a:rPr lang="en-US" sz="1800" dirty="0" err="1">
                <a:solidFill>
                  <a:schemeClr val="tx1">
                    <a:lumMod val="50000"/>
                  </a:schemeClr>
                </a:solidFill>
                <a:latin typeface="Eras Light ITC" pitchFamily="34" charset="0"/>
              </a:rPr>
              <a:t>Binola</a:t>
            </a:r>
            <a:r>
              <a:rPr lang="en-US" sz="1800" dirty="0">
                <a:solidFill>
                  <a:schemeClr val="tx1">
                    <a:lumMod val="50000"/>
                  </a:schemeClr>
                </a:solidFill>
                <a:latin typeface="Eras Light ITC" pitchFamily="34" charset="0"/>
              </a:rPr>
              <a:t>, Gurgaon (HR)</a:t>
            </a:r>
          </a:p>
          <a:p>
            <a:pPr>
              <a:buFont typeface="Wingdings" pitchFamily="2" charset="2"/>
              <a:buChar char="ü"/>
            </a:pPr>
            <a:r>
              <a:rPr lang="en-US" sz="1800" dirty="0">
                <a:solidFill>
                  <a:schemeClr val="tx1">
                    <a:lumMod val="50000"/>
                  </a:schemeClr>
                </a:solidFill>
                <a:latin typeface="Eras Light ITC" pitchFamily="34" charset="0"/>
              </a:rPr>
              <a:t>Action Construction Equipment Ltd.–Palwal (HR)</a:t>
            </a:r>
          </a:p>
          <a:p>
            <a:pPr>
              <a:buFont typeface="Wingdings" pitchFamily="2" charset="2"/>
              <a:buChar char="ü"/>
            </a:pPr>
            <a:r>
              <a:rPr lang="en-US" sz="1800" dirty="0" smtClean="0">
                <a:solidFill>
                  <a:schemeClr val="tx1">
                    <a:lumMod val="50000"/>
                  </a:schemeClr>
                </a:solidFill>
                <a:latin typeface="Eras Light ITC" pitchFamily="34" charset="0"/>
              </a:rPr>
              <a:t>Crest </a:t>
            </a:r>
            <a:r>
              <a:rPr lang="en-US" sz="1800" dirty="0" err="1">
                <a:solidFill>
                  <a:schemeClr val="tx1">
                    <a:lumMod val="50000"/>
                  </a:schemeClr>
                </a:solidFill>
                <a:latin typeface="Eras Light ITC" pitchFamily="34" charset="0"/>
              </a:rPr>
              <a:t>Geartech</a:t>
            </a:r>
            <a:r>
              <a:rPr lang="en-US" sz="1800" dirty="0">
                <a:solidFill>
                  <a:schemeClr val="tx1">
                    <a:lumMod val="50000"/>
                  </a:schemeClr>
                </a:solidFill>
                <a:latin typeface="Eras Light ITC" pitchFamily="34" charset="0"/>
              </a:rPr>
              <a:t> Pvt. Ltd.(Mahindra Group) - Faridabad (HR</a:t>
            </a:r>
            <a:r>
              <a:rPr lang="en-US" sz="1800" dirty="0" smtClean="0">
                <a:solidFill>
                  <a:schemeClr val="tx1">
                    <a:lumMod val="50000"/>
                  </a:schemeClr>
                </a:solidFill>
                <a:latin typeface="Eras Light ITC" pitchFamily="34" charset="0"/>
              </a:rPr>
              <a:t>)</a:t>
            </a:r>
            <a:endParaRPr lang="en-US" sz="1800" dirty="0">
              <a:solidFill>
                <a:schemeClr val="tx1">
                  <a:lumMod val="50000"/>
                </a:schemeClr>
              </a:solidFill>
              <a:latin typeface="Eras Light ITC" pitchFamily="34" charset="0"/>
            </a:endParaRPr>
          </a:p>
          <a:p>
            <a:pPr>
              <a:buFont typeface="Wingdings" pitchFamily="2" charset="2"/>
              <a:buChar char="ü"/>
            </a:pPr>
            <a:r>
              <a:rPr lang="en-US" sz="1800" dirty="0">
                <a:solidFill>
                  <a:schemeClr val="tx1">
                    <a:lumMod val="50000"/>
                  </a:schemeClr>
                </a:solidFill>
                <a:latin typeface="Eras Light ITC" pitchFamily="34" charset="0"/>
              </a:rPr>
              <a:t>J.S.S. </a:t>
            </a:r>
            <a:r>
              <a:rPr lang="en-US" sz="1800" dirty="0" err="1">
                <a:solidFill>
                  <a:schemeClr val="tx1">
                    <a:lumMod val="50000"/>
                  </a:schemeClr>
                </a:solidFill>
                <a:latin typeface="Eras Light ITC" pitchFamily="34" charset="0"/>
              </a:rPr>
              <a:t>Steelitalia</a:t>
            </a:r>
            <a:r>
              <a:rPr lang="en-US" sz="1800" dirty="0">
                <a:solidFill>
                  <a:schemeClr val="tx1">
                    <a:lumMod val="50000"/>
                  </a:schemeClr>
                </a:solidFill>
                <a:latin typeface="Eras Light ITC" pitchFamily="34" charset="0"/>
              </a:rPr>
              <a:t> Ltd.–</a:t>
            </a:r>
            <a:r>
              <a:rPr lang="en-US" sz="1800" dirty="0" err="1">
                <a:solidFill>
                  <a:schemeClr val="tx1">
                    <a:lumMod val="50000"/>
                  </a:schemeClr>
                </a:solidFill>
                <a:latin typeface="Eras Light ITC" pitchFamily="34" charset="0"/>
              </a:rPr>
              <a:t>Hosur</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Banglore</a:t>
            </a:r>
            <a:r>
              <a:rPr lang="en-US" sz="1800" dirty="0">
                <a:solidFill>
                  <a:schemeClr val="tx1">
                    <a:lumMod val="50000"/>
                  </a:schemeClr>
                </a:solidFill>
                <a:latin typeface="Eras Light ITC" pitchFamily="34" charset="0"/>
              </a:rPr>
              <a:t>. Karnataka.</a:t>
            </a:r>
          </a:p>
          <a:p>
            <a:pPr>
              <a:buFont typeface="Wingdings" pitchFamily="2" charset="2"/>
              <a:buChar char="ü"/>
            </a:pPr>
            <a:r>
              <a:rPr lang="en-US" sz="1800" dirty="0" err="1">
                <a:solidFill>
                  <a:schemeClr val="tx1">
                    <a:lumMod val="50000"/>
                  </a:schemeClr>
                </a:solidFill>
                <a:latin typeface="Eras Light ITC" pitchFamily="34" charset="0"/>
              </a:rPr>
              <a:t>iQor</a:t>
            </a:r>
            <a:r>
              <a:rPr lang="en-US" sz="1800" dirty="0">
                <a:solidFill>
                  <a:schemeClr val="tx1">
                    <a:lumMod val="50000"/>
                  </a:schemeClr>
                </a:solidFill>
                <a:latin typeface="Eras Light ITC" pitchFamily="34" charset="0"/>
              </a:rPr>
              <a:t> Global Services India </a:t>
            </a:r>
            <a:r>
              <a:rPr lang="en-US" sz="1800" dirty="0" err="1">
                <a:solidFill>
                  <a:schemeClr val="tx1">
                    <a:lumMod val="50000"/>
                  </a:schemeClr>
                </a:solidFill>
                <a:latin typeface="Eras Light ITC" pitchFamily="34" charset="0"/>
              </a:rPr>
              <a:t>Pvt</a:t>
            </a:r>
            <a:r>
              <a:rPr lang="en-US" sz="1800" dirty="0">
                <a:solidFill>
                  <a:schemeClr val="tx1">
                    <a:lumMod val="50000"/>
                  </a:schemeClr>
                </a:solidFill>
                <a:latin typeface="Eras Light ITC" pitchFamily="34" charset="0"/>
              </a:rPr>
              <a:t> Ltd.–Gurgaon, (HR)</a:t>
            </a:r>
          </a:p>
          <a:p>
            <a:pPr>
              <a:buFont typeface="Wingdings" pitchFamily="2" charset="2"/>
              <a:buChar char="ü"/>
            </a:pPr>
            <a:r>
              <a:rPr lang="en-US" sz="1800" dirty="0" err="1">
                <a:solidFill>
                  <a:schemeClr val="tx1">
                    <a:lumMod val="50000"/>
                  </a:schemeClr>
                </a:solidFill>
                <a:latin typeface="Eras Light ITC" pitchFamily="34" charset="0"/>
              </a:rPr>
              <a:t>Roop</a:t>
            </a:r>
            <a:r>
              <a:rPr lang="en-US" sz="1800" dirty="0">
                <a:solidFill>
                  <a:schemeClr val="tx1">
                    <a:lumMod val="50000"/>
                  </a:schemeClr>
                </a:solidFill>
                <a:latin typeface="Eras Light ITC" pitchFamily="34" charset="0"/>
              </a:rPr>
              <a:t> Polymers Ltd. (Site)–</a:t>
            </a:r>
            <a:r>
              <a:rPr lang="en-US" sz="1800" dirty="0" err="1">
                <a:solidFill>
                  <a:schemeClr val="tx1">
                    <a:lumMod val="50000"/>
                  </a:schemeClr>
                </a:solidFill>
                <a:latin typeface="Eras Light ITC" pitchFamily="34" charset="0"/>
              </a:rPr>
              <a:t>Sohna</a:t>
            </a:r>
            <a:r>
              <a:rPr lang="en-US" sz="1800" dirty="0">
                <a:solidFill>
                  <a:schemeClr val="tx1">
                    <a:lumMod val="50000"/>
                  </a:schemeClr>
                </a:solidFill>
                <a:latin typeface="Eras Light ITC" pitchFamily="34" charset="0"/>
              </a:rPr>
              <a:t> (HR)</a:t>
            </a:r>
          </a:p>
          <a:p>
            <a:pPr>
              <a:buFont typeface="Wingdings" pitchFamily="2" charset="2"/>
              <a:buChar char="ü"/>
            </a:pPr>
            <a:r>
              <a:rPr lang="en-US" sz="1800" dirty="0" err="1">
                <a:solidFill>
                  <a:schemeClr val="tx1">
                    <a:lumMod val="50000"/>
                  </a:schemeClr>
                </a:solidFill>
                <a:latin typeface="Eras Light ITC" pitchFamily="34" charset="0"/>
              </a:rPr>
              <a:t>Hema</a:t>
            </a:r>
            <a:r>
              <a:rPr lang="en-US" sz="1800" dirty="0">
                <a:solidFill>
                  <a:schemeClr val="tx1">
                    <a:lumMod val="50000"/>
                  </a:schemeClr>
                </a:solidFill>
                <a:latin typeface="Eras Light ITC" pitchFamily="34" charset="0"/>
              </a:rPr>
              <a:t> Engineering Ltd. (site)–</a:t>
            </a:r>
            <a:r>
              <a:rPr lang="en-US" sz="1800" dirty="0" err="1">
                <a:solidFill>
                  <a:schemeClr val="tx1">
                    <a:lumMod val="50000"/>
                  </a:schemeClr>
                </a:solidFill>
                <a:latin typeface="Eras Light ITC" pitchFamily="34" charset="0"/>
              </a:rPr>
              <a:t>Neemrana</a:t>
            </a:r>
            <a:r>
              <a:rPr lang="en-US" sz="1800" dirty="0">
                <a:solidFill>
                  <a:schemeClr val="tx1">
                    <a:lumMod val="50000"/>
                  </a:schemeClr>
                </a:solidFill>
                <a:latin typeface="Eras Light ITC" pitchFamily="34" charset="0"/>
              </a:rPr>
              <a:t> (Rajasthan)</a:t>
            </a:r>
          </a:p>
          <a:p>
            <a:pPr>
              <a:buFont typeface="Wingdings" pitchFamily="2" charset="2"/>
              <a:buChar char="ü"/>
            </a:pPr>
            <a:r>
              <a:rPr lang="en-US" sz="1800" dirty="0">
                <a:solidFill>
                  <a:schemeClr val="tx1">
                    <a:lumMod val="50000"/>
                  </a:schemeClr>
                </a:solidFill>
                <a:latin typeface="Eras Light ITC" pitchFamily="34" charset="0"/>
              </a:rPr>
              <a:t>N.I.F.M. (Govt.)–Faridabad (HR)</a:t>
            </a:r>
          </a:p>
          <a:p>
            <a:pPr>
              <a:buFont typeface="Wingdings" pitchFamily="2" charset="2"/>
              <a:buChar char="ü"/>
            </a:pPr>
            <a:r>
              <a:rPr lang="en-US" sz="1800" dirty="0" err="1">
                <a:solidFill>
                  <a:schemeClr val="tx1">
                    <a:lumMod val="50000"/>
                  </a:schemeClr>
                </a:solidFill>
                <a:latin typeface="Eras Light ITC" pitchFamily="34" charset="0"/>
              </a:rPr>
              <a:t>Govt.Press</a:t>
            </a:r>
            <a:r>
              <a:rPr lang="en-US" sz="1800" dirty="0">
                <a:solidFill>
                  <a:schemeClr val="tx1">
                    <a:lumMod val="50000"/>
                  </a:schemeClr>
                </a:solidFill>
                <a:latin typeface="Eras Light ITC" pitchFamily="34" charset="0"/>
              </a:rPr>
              <a:t> near Hardware Chowk-Faridabad (HR)</a:t>
            </a:r>
          </a:p>
          <a:p>
            <a:pPr>
              <a:buFont typeface="Wingdings" pitchFamily="2" charset="2"/>
              <a:buChar char="ü"/>
            </a:pPr>
            <a:r>
              <a:rPr lang="en-US" sz="1800" dirty="0">
                <a:solidFill>
                  <a:schemeClr val="tx1">
                    <a:lumMod val="50000"/>
                  </a:schemeClr>
                </a:solidFill>
                <a:latin typeface="Eras Light ITC" pitchFamily="34" charset="0"/>
              </a:rPr>
              <a:t>NACEN (Govt.)-Faridabad (HR)</a:t>
            </a:r>
          </a:p>
          <a:p>
            <a:pPr>
              <a:buFont typeface="Wingdings" pitchFamily="2" charset="2"/>
              <a:buChar char="ü"/>
            </a:pPr>
            <a:r>
              <a:rPr lang="en-US" sz="1800" dirty="0">
                <a:solidFill>
                  <a:schemeClr val="tx1">
                    <a:lumMod val="50000"/>
                  </a:schemeClr>
                </a:solidFill>
                <a:latin typeface="Eras Light ITC" pitchFamily="34" charset="0"/>
              </a:rPr>
              <a:t>N.P.T.I. (Govt.)–Faridabad (HR)</a:t>
            </a:r>
          </a:p>
          <a:p>
            <a:pPr>
              <a:buFont typeface="Wingdings" pitchFamily="2" charset="2"/>
              <a:buChar char="ü"/>
            </a:pPr>
            <a:r>
              <a:rPr lang="en-US" sz="1800" dirty="0" err="1">
                <a:solidFill>
                  <a:schemeClr val="tx1">
                    <a:lumMod val="50000"/>
                  </a:schemeClr>
                </a:solidFill>
                <a:latin typeface="Eras Light ITC" pitchFamily="34" charset="0"/>
              </a:rPr>
              <a:t>Nirwachen</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Sadan</a:t>
            </a:r>
            <a:r>
              <a:rPr lang="en-US" sz="1800" dirty="0">
                <a:solidFill>
                  <a:schemeClr val="tx1">
                    <a:lumMod val="50000"/>
                  </a:schemeClr>
                </a:solidFill>
                <a:latin typeface="Eras Light ITC" pitchFamily="34" charset="0"/>
              </a:rPr>
              <a:t> (Govt.) – New </a:t>
            </a:r>
            <a:r>
              <a:rPr lang="en-US" sz="1800" dirty="0" smtClean="0">
                <a:solidFill>
                  <a:schemeClr val="tx1">
                    <a:lumMod val="50000"/>
                  </a:schemeClr>
                </a:solidFill>
                <a:latin typeface="Eras Light ITC" pitchFamily="34" charset="0"/>
              </a:rPr>
              <a:t>Delhi</a:t>
            </a:r>
            <a:endParaRPr lang="en-US" sz="1800" dirty="0">
              <a:solidFill>
                <a:schemeClr val="tx1">
                  <a:lumMod val="50000"/>
                </a:schemeClr>
              </a:solidFill>
              <a:latin typeface="Eras Light ITC" pitchFamily="34" charset="0"/>
            </a:endParaRPr>
          </a:p>
        </p:txBody>
      </p:sp>
    </p:spTree>
    <p:extLst>
      <p:ext uri="{BB962C8B-B14F-4D97-AF65-F5344CB8AC3E}">
        <p14:creationId xmlns:p14="http://schemas.microsoft.com/office/powerpoint/2010/main" val="258555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5200" cy="5181600"/>
          </a:xfrm>
        </p:spPr>
        <p:txBody>
          <a:bodyPr/>
          <a:lstStyle/>
          <a:p>
            <a:pPr>
              <a:buFont typeface="Wingdings" pitchFamily="2" charset="2"/>
              <a:buChar char="ü"/>
            </a:pPr>
            <a:r>
              <a:rPr lang="en-US" sz="1800" dirty="0">
                <a:solidFill>
                  <a:schemeClr val="tx1">
                    <a:lumMod val="50000"/>
                  </a:schemeClr>
                </a:solidFill>
                <a:latin typeface="Eras Light ITC" pitchFamily="34" charset="0"/>
              </a:rPr>
              <a:t>Grover Sons Apparel Pvt. Ltd – IMT Manesar, Gurgaon (HR)</a:t>
            </a:r>
          </a:p>
          <a:p>
            <a:pPr>
              <a:buFont typeface="Wingdings" pitchFamily="2" charset="2"/>
              <a:buChar char="ü"/>
            </a:pPr>
            <a:r>
              <a:rPr lang="en-US" sz="1800" dirty="0" err="1">
                <a:solidFill>
                  <a:schemeClr val="tx1">
                    <a:lumMod val="50000"/>
                  </a:schemeClr>
                </a:solidFill>
                <a:latin typeface="Eras Light ITC" pitchFamily="34" charset="0"/>
              </a:rPr>
              <a:t>Sandhar</a:t>
            </a:r>
            <a:r>
              <a:rPr lang="en-US" sz="1800" dirty="0">
                <a:solidFill>
                  <a:schemeClr val="tx1">
                    <a:lumMod val="50000"/>
                  </a:schemeClr>
                </a:solidFill>
                <a:latin typeface="Eras Light ITC" pitchFamily="34" charset="0"/>
              </a:rPr>
              <a:t> Components Manesar – IMT Manesar, Gurgaon (HR)</a:t>
            </a:r>
          </a:p>
          <a:p>
            <a:pPr>
              <a:buFont typeface="Wingdings" pitchFamily="2" charset="2"/>
              <a:buChar char="ü"/>
            </a:pPr>
            <a:r>
              <a:rPr lang="en-US" sz="1800" dirty="0">
                <a:solidFill>
                  <a:schemeClr val="tx1">
                    <a:lumMod val="50000"/>
                  </a:schemeClr>
                </a:solidFill>
                <a:latin typeface="Eras Light ITC" pitchFamily="34" charset="0"/>
              </a:rPr>
              <a:t>D.E.T.C. - (West), Govt. – Faridabad (HR)</a:t>
            </a:r>
          </a:p>
          <a:p>
            <a:pPr>
              <a:buFont typeface="Wingdings" pitchFamily="2" charset="2"/>
              <a:buChar char="ü"/>
            </a:pPr>
            <a:r>
              <a:rPr lang="en-US" sz="1800" dirty="0" err="1">
                <a:solidFill>
                  <a:schemeClr val="tx1">
                    <a:lumMod val="50000"/>
                  </a:schemeClr>
                </a:solidFill>
                <a:latin typeface="Eras Light ITC" pitchFamily="34" charset="0"/>
              </a:rPr>
              <a:t>Arun</a:t>
            </a:r>
            <a:r>
              <a:rPr lang="en-US" sz="1800" dirty="0">
                <a:solidFill>
                  <a:schemeClr val="tx1">
                    <a:lumMod val="50000"/>
                  </a:schemeClr>
                </a:solidFill>
                <a:latin typeface="Eras Light ITC" pitchFamily="34" charset="0"/>
              </a:rPr>
              <a:t> Ice Factories – Faridabad (HR)</a:t>
            </a:r>
          </a:p>
          <a:p>
            <a:pPr>
              <a:buFont typeface="Wingdings" pitchFamily="2" charset="2"/>
              <a:buChar char="ü"/>
            </a:pPr>
            <a:r>
              <a:rPr lang="en-US" sz="1800" dirty="0" err="1">
                <a:solidFill>
                  <a:schemeClr val="tx1">
                    <a:lumMod val="50000"/>
                  </a:schemeClr>
                </a:solidFill>
                <a:latin typeface="Eras Light ITC" pitchFamily="34" charset="0"/>
              </a:rPr>
              <a:t>Gulati</a:t>
            </a:r>
            <a:r>
              <a:rPr lang="en-US" sz="1800" dirty="0">
                <a:solidFill>
                  <a:schemeClr val="tx1">
                    <a:lumMod val="50000"/>
                  </a:schemeClr>
                </a:solidFill>
                <a:latin typeface="Eras Light ITC" pitchFamily="34" charset="0"/>
              </a:rPr>
              <a:t> Steel – Faridabad (HR)</a:t>
            </a:r>
          </a:p>
          <a:p>
            <a:pPr>
              <a:buFont typeface="Wingdings" pitchFamily="2" charset="2"/>
              <a:buChar char="ü"/>
            </a:pPr>
            <a:r>
              <a:rPr lang="en-US" sz="1800" dirty="0">
                <a:solidFill>
                  <a:schemeClr val="tx1">
                    <a:lumMod val="50000"/>
                  </a:schemeClr>
                </a:solidFill>
                <a:latin typeface="Eras Light ITC" pitchFamily="34" charset="0"/>
              </a:rPr>
              <a:t>Orient Craft Ltd. – (New Delhi)</a:t>
            </a:r>
          </a:p>
          <a:p>
            <a:pPr>
              <a:buFont typeface="Wingdings" pitchFamily="2" charset="2"/>
              <a:buChar char="ü"/>
            </a:pPr>
            <a:r>
              <a:rPr lang="en-US" sz="1800" dirty="0">
                <a:solidFill>
                  <a:schemeClr val="tx1">
                    <a:lumMod val="50000"/>
                  </a:schemeClr>
                </a:solidFill>
                <a:latin typeface="Eras Light ITC" pitchFamily="34" charset="0"/>
              </a:rPr>
              <a:t>Indo </a:t>
            </a:r>
            <a:r>
              <a:rPr lang="en-US" sz="1800" dirty="0" err="1">
                <a:solidFill>
                  <a:schemeClr val="tx1">
                    <a:lumMod val="50000"/>
                  </a:schemeClr>
                </a:solidFill>
                <a:latin typeface="Eras Light ITC" pitchFamily="34" charset="0"/>
              </a:rPr>
              <a:t>Autotech</a:t>
            </a:r>
            <a:r>
              <a:rPr lang="en-US" sz="1800" dirty="0">
                <a:solidFill>
                  <a:schemeClr val="tx1">
                    <a:lumMod val="50000"/>
                  </a:schemeClr>
                </a:solidFill>
                <a:latin typeface="Eras Light ITC" pitchFamily="34" charset="0"/>
              </a:rPr>
              <a:t> Ltd. – Faridabad (HR)</a:t>
            </a:r>
          </a:p>
          <a:p>
            <a:pPr>
              <a:buFont typeface="Wingdings" pitchFamily="2" charset="2"/>
              <a:buChar char="ü"/>
            </a:pPr>
            <a:r>
              <a:rPr lang="en-US" sz="1800" dirty="0" err="1">
                <a:solidFill>
                  <a:schemeClr val="tx1">
                    <a:lumMod val="50000"/>
                  </a:schemeClr>
                </a:solidFill>
                <a:latin typeface="Eras Light ITC" pitchFamily="34" charset="0"/>
              </a:rPr>
              <a:t>Camma</a:t>
            </a:r>
            <a:r>
              <a:rPr lang="en-US" sz="1800" dirty="0">
                <a:solidFill>
                  <a:schemeClr val="tx1">
                    <a:lumMod val="50000"/>
                  </a:schemeClr>
                </a:solidFill>
                <a:latin typeface="Eras Light ITC" pitchFamily="34" charset="0"/>
              </a:rPr>
              <a:t> India – Faridabad (HR)</a:t>
            </a:r>
          </a:p>
          <a:p>
            <a:pPr>
              <a:buFont typeface="Wingdings" pitchFamily="2" charset="2"/>
              <a:buChar char="ü"/>
            </a:pPr>
            <a:r>
              <a:rPr lang="en-US" sz="1800" dirty="0" err="1">
                <a:solidFill>
                  <a:schemeClr val="tx1">
                    <a:lumMod val="50000"/>
                  </a:schemeClr>
                </a:solidFill>
                <a:latin typeface="Eras Light ITC" pitchFamily="34" charset="0"/>
              </a:rPr>
              <a:t>Bhullar</a:t>
            </a:r>
            <a:r>
              <a:rPr lang="en-US" sz="1800" dirty="0">
                <a:solidFill>
                  <a:schemeClr val="tx1">
                    <a:lumMod val="50000"/>
                  </a:schemeClr>
                </a:solidFill>
                <a:latin typeface="Eras Light ITC" pitchFamily="34" charset="0"/>
              </a:rPr>
              <a:t> Industries – Faridabad (HR)</a:t>
            </a:r>
          </a:p>
          <a:p>
            <a:pPr>
              <a:buFont typeface="Wingdings" pitchFamily="2" charset="2"/>
              <a:buChar char="ü"/>
            </a:pPr>
            <a:r>
              <a:rPr lang="en-US" sz="1800" dirty="0">
                <a:solidFill>
                  <a:schemeClr val="tx1">
                    <a:lumMod val="50000"/>
                  </a:schemeClr>
                </a:solidFill>
                <a:latin typeface="Eras Light ITC" pitchFamily="34" charset="0"/>
              </a:rPr>
              <a:t>Tagore Academic Public School – Faridabad (HR)</a:t>
            </a:r>
          </a:p>
          <a:p>
            <a:pPr>
              <a:buFont typeface="Wingdings" pitchFamily="2" charset="2"/>
              <a:buChar char="ü"/>
            </a:pPr>
            <a:r>
              <a:rPr lang="en-US" sz="1800" dirty="0">
                <a:solidFill>
                  <a:schemeClr val="tx1">
                    <a:lumMod val="50000"/>
                  </a:schemeClr>
                </a:solidFill>
                <a:latin typeface="Eras Light ITC" pitchFamily="34" charset="0"/>
              </a:rPr>
              <a:t>R.D.A.T. (Govt.) – Faridabad (HR)</a:t>
            </a:r>
          </a:p>
          <a:p>
            <a:pPr>
              <a:buFont typeface="Wingdings" pitchFamily="2" charset="2"/>
              <a:buChar char="ü"/>
            </a:pPr>
            <a:r>
              <a:rPr lang="en-US" sz="1800" dirty="0">
                <a:solidFill>
                  <a:schemeClr val="tx1">
                    <a:lumMod val="50000"/>
                  </a:schemeClr>
                </a:solidFill>
                <a:latin typeface="Eras Light ITC" pitchFamily="34" charset="0"/>
              </a:rPr>
              <a:t>Metro Hospitals – Gurgaon (HR)</a:t>
            </a:r>
          </a:p>
          <a:p>
            <a:pPr>
              <a:buFont typeface="Wingdings" pitchFamily="2" charset="2"/>
              <a:buChar char="ü"/>
            </a:pPr>
            <a:r>
              <a:rPr lang="en-US" sz="1800" dirty="0">
                <a:solidFill>
                  <a:schemeClr val="tx1">
                    <a:lumMod val="50000"/>
                  </a:schemeClr>
                </a:solidFill>
                <a:latin typeface="Eras Light ITC" pitchFamily="34" charset="0"/>
              </a:rPr>
              <a:t>Haryana </a:t>
            </a:r>
            <a:r>
              <a:rPr lang="en-US" sz="1800" dirty="0" err="1">
                <a:solidFill>
                  <a:schemeClr val="tx1">
                    <a:lumMod val="50000"/>
                  </a:schemeClr>
                </a:solidFill>
                <a:latin typeface="Eras Light ITC" pitchFamily="34" charset="0"/>
              </a:rPr>
              <a:t>Taxprint</a:t>
            </a:r>
            <a:r>
              <a:rPr lang="en-US" sz="1800" dirty="0">
                <a:solidFill>
                  <a:schemeClr val="tx1">
                    <a:lumMod val="50000"/>
                  </a:schemeClr>
                </a:solidFill>
                <a:latin typeface="Eras Light ITC" pitchFamily="34" charset="0"/>
              </a:rPr>
              <a:t> and O Ltd. – Faridabad (HR)</a:t>
            </a:r>
          </a:p>
          <a:p>
            <a:pPr>
              <a:buFont typeface="Wingdings" pitchFamily="2" charset="2"/>
              <a:buChar char="ü"/>
            </a:pPr>
            <a:r>
              <a:rPr lang="en-US" sz="1800" dirty="0" err="1">
                <a:solidFill>
                  <a:schemeClr val="tx1">
                    <a:lumMod val="50000"/>
                  </a:schemeClr>
                </a:solidFill>
                <a:latin typeface="Eras Light ITC" pitchFamily="34" charset="0"/>
              </a:rPr>
              <a:t>Arcotech</a:t>
            </a:r>
            <a:r>
              <a:rPr lang="en-US" sz="1800" dirty="0">
                <a:solidFill>
                  <a:schemeClr val="tx1">
                    <a:lumMod val="50000"/>
                  </a:schemeClr>
                </a:solidFill>
                <a:latin typeface="Eras Light ITC" pitchFamily="34" charset="0"/>
              </a:rPr>
              <a:t> Ltd. – </a:t>
            </a:r>
            <a:r>
              <a:rPr lang="en-US" sz="1800" dirty="0" err="1">
                <a:solidFill>
                  <a:schemeClr val="tx1">
                    <a:lumMod val="50000"/>
                  </a:schemeClr>
                </a:solidFill>
                <a:latin typeface="Eras Light ITC" pitchFamily="34" charset="0"/>
              </a:rPr>
              <a:t>Bawal</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Rewari</a:t>
            </a:r>
            <a:r>
              <a:rPr lang="en-US" sz="1800" dirty="0">
                <a:solidFill>
                  <a:schemeClr val="tx1">
                    <a:lumMod val="50000"/>
                  </a:schemeClr>
                </a:solidFill>
                <a:latin typeface="Eras Light ITC" pitchFamily="34" charset="0"/>
              </a:rPr>
              <a:t> (HR)</a:t>
            </a:r>
          </a:p>
          <a:p>
            <a:pPr>
              <a:buFont typeface="Wingdings" pitchFamily="2" charset="2"/>
              <a:buChar char="ü"/>
            </a:pPr>
            <a:r>
              <a:rPr lang="en-US" sz="1800" dirty="0" err="1">
                <a:solidFill>
                  <a:schemeClr val="tx1">
                    <a:lumMod val="50000"/>
                  </a:schemeClr>
                </a:solidFill>
                <a:latin typeface="Eras Light ITC" pitchFamily="34" charset="0"/>
              </a:rPr>
              <a:t>Vinay</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Mangla</a:t>
            </a:r>
            <a:r>
              <a:rPr lang="en-US" sz="1800" dirty="0">
                <a:solidFill>
                  <a:schemeClr val="tx1">
                    <a:lumMod val="50000"/>
                  </a:schemeClr>
                </a:solidFill>
                <a:latin typeface="Eras Light ITC" pitchFamily="34" charset="0"/>
              </a:rPr>
              <a:t> &amp; Others – </a:t>
            </a:r>
            <a:r>
              <a:rPr lang="en-US" sz="1800" dirty="0" err="1">
                <a:solidFill>
                  <a:schemeClr val="tx1">
                    <a:lumMod val="50000"/>
                  </a:schemeClr>
                </a:solidFill>
                <a:latin typeface="Eras Light ITC" pitchFamily="34" charset="0"/>
              </a:rPr>
              <a:t>Pathrari</a:t>
            </a:r>
            <a:r>
              <a:rPr lang="en-US" sz="1800" dirty="0">
                <a:solidFill>
                  <a:schemeClr val="tx1">
                    <a:lumMod val="50000"/>
                  </a:schemeClr>
                </a:solidFill>
                <a:latin typeface="Eras Light ITC" pitchFamily="34" charset="0"/>
              </a:rPr>
              <a:t> – </a:t>
            </a:r>
            <a:r>
              <a:rPr lang="en-US" sz="1800" dirty="0" err="1">
                <a:solidFill>
                  <a:schemeClr val="tx1">
                    <a:lumMod val="50000"/>
                  </a:schemeClr>
                </a:solidFill>
                <a:latin typeface="Eras Light ITC" pitchFamily="34" charset="0"/>
              </a:rPr>
              <a:t>Bilaspur</a:t>
            </a:r>
            <a:r>
              <a:rPr lang="en-US" sz="1800" dirty="0">
                <a:solidFill>
                  <a:schemeClr val="tx1">
                    <a:lumMod val="50000"/>
                  </a:schemeClr>
                </a:solidFill>
                <a:latin typeface="Eras Light ITC" pitchFamily="34" charset="0"/>
              </a:rPr>
              <a:t> Road, Gurgaon (HR)</a:t>
            </a:r>
          </a:p>
          <a:p>
            <a:pPr>
              <a:buFont typeface="Wingdings" pitchFamily="2" charset="2"/>
              <a:buChar char="ü"/>
            </a:pPr>
            <a:endParaRPr lang="en-US" sz="1800" dirty="0">
              <a:latin typeface="Eras Light ITC" pitchFamily="34" charset="0"/>
            </a:endParaRPr>
          </a:p>
        </p:txBody>
      </p:sp>
      <p:sp>
        <p:nvSpPr>
          <p:cNvPr id="5"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spTree>
    <p:extLst>
      <p:ext uri="{BB962C8B-B14F-4D97-AF65-F5344CB8AC3E}">
        <p14:creationId xmlns:p14="http://schemas.microsoft.com/office/powerpoint/2010/main" val="3643288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sp>
        <p:nvSpPr>
          <p:cNvPr id="3" name="Content Placeholder 2"/>
          <p:cNvSpPr>
            <a:spLocks noGrp="1"/>
          </p:cNvSpPr>
          <p:nvPr>
            <p:ph idx="1"/>
          </p:nvPr>
        </p:nvSpPr>
        <p:spPr>
          <a:xfrm>
            <a:off x="914400" y="1295400"/>
            <a:ext cx="7772400" cy="5257800"/>
          </a:xfrm>
        </p:spPr>
        <p:txBody>
          <a:bodyPr/>
          <a:lstStyle/>
          <a:p>
            <a:pPr>
              <a:buFont typeface="Wingdings" pitchFamily="2" charset="2"/>
              <a:buChar char="ü"/>
            </a:pPr>
            <a:r>
              <a:rPr lang="en-US" sz="1800" dirty="0" err="1">
                <a:solidFill>
                  <a:schemeClr val="tx1">
                    <a:lumMod val="50000"/>
                  </a:schemeClr>
                </a:solidFill>
                <a:latin typeface="Eras Light ITC" pitchFamily="34" charset="0"/>
              </a:rPr>
              <a:t>Delite</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Technoplast</a:t>
            </a:r>
            <a:r>
              <a:rPr lang="en-US" sz="1800" dirty="0">
                <a:solidFill>
                  <a:schemeClr val="tx1">
                    <a:lumMod val="50000"/>
                  </a:schemeClr>
                </a:solidFill>
                <a:latin typeface="Eras Light ITC" pitchFamily="34" charset="0"/>
              </a:rPr>
              <a:t>. – NIT, Faridabad (HR)</a:t>
            </a:r>
          </a:p>
          <a:p>
            <a:pPr>
              <a:buFont typeface="Wingdings" pitchFamily="2" charset="2"/>
              <a:buChar char="ü"/>
            </a:pPr>
            <a:r>
              <a:rPr lang="en-US" sz="1800" dirty="0" err="1">
                <a:solidFill>
                  <a:schemeClr val="tx1">
                    <a:lumMod val="50000"/>
                  </a:schemeClr>
                </a:solidFill>
                <a:latin typeface="Eras Light ITC" pitchFamily="34" charset="0"/>
              </a:rPr>
              <a:t>Priyanka</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Impax</a:t>
            </a:r>
            <a:r>
              <a:rPr lang="en-US" sz="1800" dirty="0">
                <a:solidFill>
                  <a:schemeClr val="tx1">
                    <a:lumMod val="50000"/>
                  </a:schemeClr>
                </a:solidFill>
                <a:latin typeface="Eras Light ITC" pitchFamily="34" charset="0"/>
              </a:rPr>
              <a:t> Pvt. Ltd. – </a:t>
            </a:r>
            <a:r>
              <a:rPr lang="en-US" sz="1800" dirty="0" err="1">
                <a:solidFill>
                  <a:schemeClr val="tx1">
                    <a:lumMod val="50000"/>
                  </a:schemeClr>
                </a:solidFill>
                <a:latin typeface="Eras Light ITC" pitchFamily="34" charset="0"/>
              </a:rPr>
              <a:t>Okhla</a:t>
            </a:r>
            <a:r>
              <a:rPr lang="en-US" sz="1800" dirty="0">
                <a:solidFill>
                  <a:schemeClr val="tx1">
                    <a:lumMod val="50000"/>
                  </a:schemeClr>
                </a:solidFill>
                <a:latin typeface="Eras Light ITC" pitchFamily="34" charset="0"/>
              </a:rPr>
              <a:t>. (New Delhi)</a:t>
            </a:r>
          </a:p>
          <a:p>
            <a:pPr>
              <a:buFont typeface="Wingdings" pitchFamily="2" charset="2"/>
              <a:buChar char="ü"/>
            </a:pPr>
            <a:r>
              <a:rPr lang="en-US" sz="1800" dirty="0" err="1">
                <a:solidFill>
                  <a:schemeClr val="tx1">
                    <a:lumMod val="50000"/>
                  </a:schemeClr>
                </a:solidFill>
                <a:latin typeface="Eras Light ITC" pitchFamily="34" charset="0"/>
              </a:rPr>
              <a:t>Multishaper</a:t>
            </a:r>
            <a:r>
              <a:rPr lang="en-US" sz="1800" dirty="0">
                <a:solidFill>
                  <a:schemeClr val="tx1">
                    <a:lumMod val="50000"/>
                  </a:schemeClr>
                </a:solidFill>
                <a:latin typeface="Eras Light ITC" pitchFamily="34" charset="0"/>
              </a:rPr>
              <a:t> – </a:t>
            </a:r>
            <a:r>
              <a:rPr lang="en-US" sz="1800" dirty="0" err="1">
                <a:solidFill>
                  <a:schemeClr val="tx1">
                    <a:lumMod val="50000"/>
                  </a:schemeClr>
                </a:solidFill>
                <a:latin typeface="Eras Light ITC" pitchFamily="34" charset="0"/>
              </a:rPr>
              <a:t>Bhiwadi</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Rajesthan</a:t>
            </a:r>
            <a:endParaRPr lang="en-US" sz="1800" dirty="0">
              <a:solidFill>
                <a:schemeClr val="tx1">
                  <a:lumMod val="50000"/>
                </a:schemeClr>
              </a:solidFill>
              <a:latin typeface="Eras Light ITC" pitchFamily="34" charset="0"/>
            </a:endParaRPr>
          </a:p>
          <a:p>
            <a:pPr>
              <a:buFont typeface="Wingdings" pitchFamily="2" charset="2"/>
              <a:buChar char="ü"/>
            </a:pPr>
            <a:r>
              <a:rPr lang="en-US" sz="1800" dirty="0" err="1">
                <a:solidFill>
                  <a:schemeClr val="tx1">
                    <a:lumMod val="50000"/>
                  </a:schemeClr>
                </a:solidFill>
                <a:latin typeface="Eras Light ITC" pitchFamily="34" charset="0"/>
              </a:rPr>
              <a:t>Vinay</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Mangla</a:t>
            </a:r>
            <a:r>
              <a:rPr lang="en-US" sz="1800" dirty="0">
                <a:solidFill>
                  <a:schemeClr val="tx1">
                    <a:lumMod val="50000"/>
                  </a:schemeClr>
                </a:solidFill>
                <a:latin typeface="Eras Light ITC" pitchFamily="34" charset="0"/>
              </a:rPr>
              <a:t> and Others.(AWL) – </a:t>
            </a:r>
            <a:r>
              <a:rPr lang="en-US" sz="1800" dirty="0" err="1">
                <a:solidFill>
                  <a:schemeClr val="tx1">
                    <a:lumMod val="50000"/>
                  </a:schemeClr>
                </a:solidFill>
                <a:latin typeface="Eras Light ITC" pitchFamily="34" charset="0"/>
              </a:rPr>
              <a:t>Badshapur</a:t>
            </a:r>
            <a:r>
              <a:rPr lang="en-US" sz="1800" dirty="0">
                <a:solidFill>
                  <a:schemeClr val="tx1">
                    <a:lumMod val="50000"/>
                  </a:schemeClr>
                </a:solidFill>
                <a:latin typeface="Eras Light ITC" pitchFamily="34" charset="0"/>
              </a:rPr>
              <a:t> – </a:t>
            </a:r>
            <a:r>
              <a:rPr lang="en-US" sz="1800" dirty="0" err="1">
                <a:solidFill>
                  <a:schemeClr val="tx1">
                    <a:lumMod val="50000"/>
                  </a:schemeClr>
                </a:solidFill>
                <a:latin typeface="Eras Light ITC" pitchFamily="34" charset="0"/>
              </a:rPr>
              <a:t>Sohna</a:t>
            </a:r>
            <a:r>
              <a:rPr lang="en-US" sz="1800" dirty="0">
                <a:solidFill>
                  <a:schemeClr val="tx1">
                    <a:lumMod val="50000"/>
                  </a:schemeClr>
                </a:solidFill>
                <a:latin typeface="Eras Light ITC" pitchFamily="34" charset="0"/>
              </a:rPr>
              <a:t> Road, Gurgaon (HR)</a:t>
            </a:r>
          </a:p>
          <a:p>
            <a:pPr>
              <a:buFont typeface="Wingdings" pitchFamily="2" charset="2"/>
              <a:buChar char="ü"/>
            </a:pPr>
            <a:r>
              <a:rPr lang="en-US" sz="1800" dirty="0">
                <a:solidFill>
                  <a:schemeClr val="tx1">
                    <a:lumMod val="50000"/>
                  </a:schemeClr>
                </a:solidFill>
                <a:latin typeface="Eras Light ITC" pitchFamily="34" charset="0"/>
              </a:rPr>
              <a:t>Choice Clothing Pvt. Ltd. – IMT, Manesar, Gurgaon. (HR)</a:t>
            </a:r>
          </a:p>
          <a:p>
            <a:pPr>
              <a:buFont typeface="Wingdings" pitchFamily="2" charset="2"/>
              <a:buChar char="ü"/>
            </a:pPr>
            <a:r>
              <a:rPr lang="en-US" sz="1800" dirty="0">
                <a:solidFill>
                  <a:schemeClr val="tx1">
                    <a:lumMod val="50000"/>
                  </a:schemeClr>
                </a:solidFill>
                <a:latin typeface="Eras Light ITC" pitchFamily="34" charset="0"/>
              </a:rPr>
              <a:t>A One </a:t>
            </a:r>
            <a:r>
              <a:rPr lang="en-US" sz="1800" dirty="0" err="1">
                <a:solidFill>
                  <a:schemeClr val="tx1">
                    <a:lumMod val="50000"/>
                  </a:schemeClr>
                </a:solidFill>
                <a:latin typeface="Eras Light ITC" pitchFamily="34" charset="0"/>
              </a:rPr>
              <a:t>Tubetech</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Pvt.Ltd</a:t>
            </a:r>
            <a:r>
              <a:rPr lang="en-US" sz="1800" dirty="0">
                <a:solidFill>
                  <a:schemeClr val="tx1">
                    <a:lumMod val="50000"/>
                  </a:schemeClr>
                </a:solidFill>
                <a:latin typeface="Eras Light ITC" pitchFamily="34" charset="0"/>
              </a:rPr>
              <a:t>. – </a:t>
            </a:r>
            <a:r>
              <a:rPr lang="en-US" sz="1800" dirty="0" err="1">
                <a:solidFill>
                  <a:schemeClr val="tx1">
                    <a:lumMod val="50000"/>
                  </a:schemeClr>
                </a:solidFill>
                <a:latin typeface="Eras Light ITC" pitchFamily="34" charset="0"/>
              </a:rPr>
              <a:t>Prithla</a:t>
            </a:r>
            <a:r>
              <a:rPr lang="en-US" sz="1800" dirty="0">
                <a:solidFill>
                  <a:schemeClr val="tx1">
                    <a:lumMod val="50000"/>
                  </a:schemeClr>
                </a:solidFill>
                <a:latin typeface="Eras Light ITC" pitchFamily="34" charset="0"/>
              </a:rPr>
              <a:t>, Palwal. (HR)</a:t>
            </a:r>
          </a:p>
          <a:p>
            <a:pPr>
              <a:buFont typeface="Wingdings" pitchFamily="2" charset="2"/>
              <a:buChar char="ü"/>
            </a:pPr>
            <a:r>
              <a:rPr lang="en-US" sz="1800" dirty="0" err="1">
                <a:solidFill>
                  <a:schemeClr val="tx1">
                    <a:lumMod val="50000"/>
                  </a:schemeClr>
                </a:solidFill>
                <a:latin typeface="Eras Light ITC" pitchFamily="34" charset="0"/>
              </a:rPr>
              <a:t>Praja</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Mechnical</a:t>
            </a:r>
            <a:r>
              <a:rPr lang="en-US" sz="1800" dirty="0">
                <a:solidFill>
                  <a:schemeClr val="tx1">
                    <a:lumMod val="50000"/>
                  </a:schemeClr>
                </a:solidFill>
                <a:latin typeface="Eras Light ITC" pitchFamily="34" charset="0"/>
              </a:rPr>
              <a:t> Engineering Works – Sector 25, Faridabad (HR)</a:t>
            </a:r>
          </a:p>
          <a:p>
            <a:pPr>
              <a:buFont typeface="Wingdings" pitchFamily="2" charset="2"/>
              <a:buChar char="ü"/>
            </a:pPr>
            <a:r>
              <a:rPr lang="en-US" sz="1800" dirty="0">
                <a:solidFill>
                  <a:schemeClr val="tx1">
                    <a:lumMod val="50000"/>
                  </a:schemeClr>
                </a:solidFill>
                <a:latin typeface="Eras Light ITC" pitchFamily="34" charset="0"/>
              </a:rPr>
              <a:t>TMP BULDCON PVT. LTD.  -  </a:t>
            </a:r>
            <a:r>
              <a:rPr lang="en-US" sz="1800" dirty="0" err="1">
                <a:solidFill>
                  <a:schemeClr val="tx1">
                    <a:lumMod val="50000"/>
                  </a:schemeClr>
                </a:solidFill>
                <a:latin typeface="Eras Light ITC" pitchFamily="34" charset="0"/>
              </a:rPr>
              <a:t>Bilaspur.Gurugram</a:t>
            </a:r>
            <a:r>
              <a:rPr lang="en-US" sz="1800" dirty="0">
                <a:solidFill>
                  <a:schemeClr val="tx1">
                    <a:lumMod val="50000"/>
                  </a:schemeClr>
                </a:solidFill>
                <a:latin typeface="Eras Light ITC" pitchFamily="34" charset="0"/>
              </a:rPr>
              <a:t> (HR)</a:t>
            </a:r>
          </a:p>
          <a:p>
            <a:pPr>
              <a:buFont typeface="Wingdings" pitchFamily="2" charset="2"/>
              <a:buChar char="ü"/>
            </a:pPr>
            <a:r>
              <a:rPr lang="en-US" sz="1800" dirty="0">
                <a:solidFill>
                  <a:schemeClr val="tx1">
                    <a:lumMod val="50000"/>
                  </a:schemeClr>
                </a:solidFill>
                <a:latin typeface="Eras Light ITC" pitchFamily="34" charset="0"/>
              </a:rPr>
              <a:t>JB TUBETECH – </a:t>
            </a:r>
            <a:r>
              <a:rPr lang="en-US" sz="1800" dirty="0" err="1">
                <a:solidFill>
                  <a:schemeClr val="tx1">
                    <a:lumMod val="50000"/>
                  </a:schemeClr>
                </a:solidFill>
                <a:latin typeface="Eras Light ITC" pitchFamily="34" charset="0"/>
              </a:rPr>
              <a:t>Bilaspur</a:t>
            </a:r>
            <a:r>
              <a:rPr lang="en-US" sz="1800" dirty="0">
                <a:solidFill>
                  <a:schemeClr val="tx1">
                    <a:lumMod val="50000"/>
                  </a:schemeClr>
                </a:solidFill>
                <a:latin typeface="Eras Light ITC" pitchFamily="34" charset="0"/>
              </a:rPr>
              <a:t> Gurugram (HR)</a:t>
            </a:r>
          </a:p>
          <a:p>
            <a:pPr>
              <a:buFont typeface="Wingdings" pitchFamily="2" charset="2"/>
              <a:buChar char="ü"/>
            </a:pPr>
            <a:r>
              <a:rPr lang="en-US" sz="1800" dirty="0">
                <a:solidFill>
                  <a:schemeClr val="tx1">
                    <a:lumMod val="50000"/>
                  </a:schemeClr>
                </a:solidFill>
                <a:latin typeface="Eras Light ITC" pitchFamily="34" charset="0"/>
              </a:rPr>
              <a:t>PROMPT Enterprises </a:t>
            </a:r>
            <a:r>
              <a:rPr lang="en-US" sz="1800" dirty="0" err="1">
                <a:solidFill>
                  <a:schemeClr val="tx1">
                    <a:lumMod val="50000"/>
                  </a:schemeClr>
                </a:solidFill>
                <a:latin typeface="Eras Light ITC" pitchFamily="34" charset="0"/>
              </a:rPr>
              <a:t>Pvt</a:t>
            </a:r>
            <a:r>
              <a:rPr lang="en-US" sz="1800" dirty="0">
                <a:solidFill>
                  <a:schemeClr val="tx1">
                    <a:lumMod val="50000"/>
                  </a:schemeClr>
                </a:solidFill>
                <a:latin typeface="Eras Light ITC" pitchFamily="34" charset="0"/>
              </a:rPr>
              <a:t> Ltd. </a:t>
            </a:r>
            <a:r>
              <a:rPr lang="en-US" sz="1800" dirty="0" err="1">
                <a:solidFill>
                  <a:schemeClr val="tx1">
                    <a:lumMod val="50000"/>
                  </a:schemeClr>
                </a:solidFill>
                <a:latin typeface="Eras Light ITC" pitchFamily="34" charset="0"/>
              </a:rPr>
              <a:t>Gadpuri</a:t>
            </a:r>
            <a:r>
              <a:rPr lang="en-US" sz="1800" dirty="0">
                <a:solidFill>
                  <a:schemeClr val="tx1">
                    <a:lumMod val="50000"/>
                  </a:schemeClr>
                </a:solidFill>
                <a:latin typeface="Eras Light ITC" pitchFamily="34" charset="0"/>
              </a:rPr>
              <a:t>, Palwal (HR)</a:t>
            </a:r>
          </a:p>
          <a:p>
            <a:pPr>
              <a:buFont typeface="Wingdings" pitchFamily="2" charset="2"/>
              <a:buChar char="ü"/>
            </a:pPr>
            <a:r>
              <a:rPr lang="en-US" sz="1800" dirty="0">
                <a:solidFill>
                  <a:schemeClr val="tx1">
                    <a:lumMod val="50000"/>
                  </a:schemeClr>
                </a:solidFill>
                <a:latin typeface="Eras Light ITC" pitchFamily="34" charset="0"/>
              </a:rPr>
              <a:t>DMV PROJECTS &amp; ENGG. PVT.LTD. Faridabad (HR)</a:t>
            </a:r>
          </a:p>
          <a:p>
            <a:pPr>
              <a:buFont typeface="Wingdings" pitchFamily="2" charset="2"/>
              <a:buChar char="ü"/>
            </a:pPr>
            <a:r>
              <a:rPr lang="en-US" sz="1800" dirty="0">
                <a:solidFill>
                  <a:schemeClr val="tx1">
                    <a:lumMod val="50000"/>
                  </a:schemeClr>
                </a:solidFill>
                <a:latin typeface="Eras Light ITC" pitchFamily="34" charset="0"/>
              </a:rPr>
              <a:t>DESPRO TECHNOLOGIES PVT.LTD. Faridabad (HR)</a:t>
            </a:r>
          </a:p>
          <a:p>
            <a:pPr>
              <a:buFont typeface="Wingdings" pitchFamily="2" charset="2"/>
              <a:buChar char="ü"/>
            </a:pPr>
            <a:r>
              <a:rPr lang="en-US" sz="1800" dirty="0">
                <a:solidFill>
                  <a:schemeClr val="tx1">
                    <a:lumMod val="50000"/>
                  </a:schemeClr>
                </a:solidFill>
                <a:latin typeface="Eras Light ITC" pitchFamily="34" charset="0"/>
              </a:rPr>
              <a:t>Kumar </a:t>
            </a:r>
            <a:r>
              <a:rPr lang="en-US" sz="1800" dirty="0" err="1">
                <a:solidFill>
                  <a:schemeClr val="tx1">
                    <a:lumMod val="50000"/>
                  </a:schemeClr>
                </a:solidFill>
                <a:latin typeface="Eras Light ITC" pitchFamily="34" charset="0"/>
              </a:rPr>
              <a:t>Infracom</a:t>
            </a:r>
            <a:r>
              <a:rPr lang="en-US" sz="1800" dirty="0">
                <a:solidFill>
                  <a:schemeClr val="tx1">
                    <a:lumMod val="50000"/>
                  </a:schemeClr>
                </a:solidFill>
                <a:latin typeface="Eras Light ITC" pitchFamily="34" charset="0"/>
              </a:rPr>
              <a:t> </a:t>
            </a:r>
            <a:r>
              <a:rPr lang="en-US" sz="1800" dirty="0" err="1">
                <a:solidFill>
                  <a:schemeClr val="tx1">
                    <a:lumMod val="50000"/>
                  </a:schemeClr>
                </a:solidFill>
                <a:latin typeface="Eras Light ITC" pitchFamily="34" charset="0"/>
              </a:rPr>
              <a:t>Pvt</a:t>
            </a:r>
            <a:r>
              <a:rPr lang="en-US" sz="1800" dirty="0">
                <a:solidFill>
                  <a:schemeClr val="tx1">
                    <a:lumMod val="50000"/>
                  </a:schemeClr>
                </a:solidFill>
                <a:latin typeface="Eras Light ITC" pitchFamily="34" charset="0"/>
              </a:rPr>
              <a:t> Ltd </a:t>
            </a:r>
            <a:r>
              <a:rPr lang="en-US" sz="1800" dirty="0" err="1">
                <a:solidFill>
                  <a:schemeClr val="tx1">
                    <a:lumMod val="50000"/>
                  </a:schemeClr>
                </a:solidFill>
                <a:latin typeface="Eras Light ITC" pitchFamily="34" charset="0"/>
              </a:rPr>
              <a:t>Murarpur</a:t>
            </a:r>
            <a:r>
              <a:rPr lang="en-US" sz="1800" dirty="0">
                <a:solidFill>
                  <a:schemeClr val="tx1">
                    <a:lumMod val="50000"/>
                  </a:schemeClr>
                </a:solidFill>
                <a:latin typeface="Eras Light ITC" pitchFamily="34" charset="0"/>
              </a:rPr>
              <a:t> Bihar. </a:t>
            </a:r>
          </a:p>
          <a:p>
            <a:pPr>
              <a:buFont typeface="Wingdings" pitchFamily="2" charset="2"/>
              <a:buChar char="ü"/>
            </a:pPr>
            <a:r>
              <a:rPr lang="en-US" sz="1800" dirty="0">
                <a:solidFill>
                  <a:schemeClr val="tx1">
                    <a:lumMod val="50000"/>
                  </a:schemeClr>
                </a:solidFill>
                <a:latin typeface="Eras Light ITC" pitchFamily="34" charset="0"/>
              </a:rPr>
              <a:t>Eco </a:t>
            </a:r>
            <a:r>
              <a:rPr lang="en-US" sz="1800" dirty="0" err="1">
                <a:solidFill>
                  <a:schemeClr val="tx1">
                    <a:lumMod val="50000"/>
                  </a:schemeClr>
                </a:solidFill>
                <a:latin typeface="Eras Light ITC" pitchFamily="34" charset="0"/>
              </a:rPr>
              <a:t>Safetech</a:t>
            </a:r>
            <a:r>
              <a:rPr lang="en-US" sz="1800" dirty="0">
                <a:solidFill>
                  <a:schemeClr val="tx1">
                    <a:lumMod val="50000"/>
                  </a:schemeClr>
                </a:solidFill>
                <a:latin typeface="Eras Light ITC" pitchFamily="34" charset="0"/>
              </a:rPr>
              <a:t> Consultant Ballabgarh (HR)</a:t>
            </a:r>
          </a:p>
          <a:p>
            <a:pPr>
              <a:buFont typeface="Wingdings" pitchFamily="2" charset="2"/>
              <a:buChar char="ü"/>
            </a:pPr>
            <a:r>
              <a:rPr lang="en-US" sz="1800" dirty="0" err="1">
                <a:solidFill>
                  <a:schemeClr val="tx1">
                    <a:lumMod val="50000"/>
                  </a:schemeClr>
                </a:solidFill>
                <a:latin typeface="Eras Light ITC" pitchFamily="34" charset="0"/>
              </a:rPr>
              <a:t>Siddharth</a:t>
            </a:r>
            <a:r>
              <a:rPr lang="en-US" sz="1800" dirty="0">
                <a:solidFill>
                  <a:schemeClr val="tx1">
                    <a:lumMod val="50000"/>
                  </a:schemeClr>
                </a:solidFill>
                <a:latin typeface="Eras Light ITC" pitchFamily="34" charset="0"/>
              </a:rPr>
              <a:t> Gupta Punjabi </a:t>
            </a:r>
            <a:r>
              <a:rPr lang="en-US" sz="1800" dirty="0" err="1">
                <a:solidFill>
                  <a:schemeClr val="tx1">
                    <a:lumMod val="50000"/>
                  </a:schemeClr>
                </a:solidFill>
                <a:latin typeface="Eras Light ITC" pitchFamily="34" charset="0"/>
              </a:rPr>
              <a:t>Bagh</a:t>
            </a:r>
            <a:r>
              <a:rPr lang="en-US" sz="1800" dirty="0">
                <a:solidFill>
                  <a:schemeClr val="tx1">
                    <a:lumMod val="50000"/>
                  </a:schemeClr>
                </a:solidFill>
                <a:latin typeface="Eras Light ITC" pitchFamily="34" charset="0"/>
              </a:rPr>
              <a:t>, New </a:t>
            </a:r>
            <a:r>
              <a:rPr lang="en-US" sz="1800" dirty="0" smtClean="0">
                <a:solidFill>
                  <a:schemeClr val="tx1">
                    <a:lumMod val="50000"/>
                  </a:schemeClr>
                </a:solidFill>
                <a:latin typeface="Eras Light ITC" pitchFamily="34" charset="0"/>
              </a:rPr>
              <a:t>Delhi</a:t>
            </a:r>
            <a:endParaRPr lang="en-US" sz="1800" dirty="0">
              <a:solidFill>
                <a:schemeClr val="tx1">
                  <a:lumMod val="50000"/>
                </a:schemeClr>
              </a:solidFill>
              <a:latin typeface="Eras Light ITC" pitchFamily="34" charset="0"/>
            </a:endParaRPr>
          </a:p>
        </p:txBody>
      </p:sp>
    </p:spTree>
    <p:extLst>
      <p:ext uri="{BB962C8B-B14F-4D97-AF65-F5344CB8AC3E}">
        <p14:creationId xmlns:p14="http://schemas.microsoft.com/office/powerpoint/2010/main" val="1717756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315200" cy="3200400"/>
          </a:xfrm>
        </p:spPr>
        <p:txBody>
          <a:bodyPr/>
          <a:lstStyle/>
          <a:p>
            <a:pPr>
              <a:buFont typeface="Wingdings" pitchFamily="2" charset="2"/>
              <a:buChar char="ü"/>
            </a:pPr>
            <a:r>
              <a:rPr lang="en-US" sz="1800" dirty="0" err="1">
                <a:solidFill>
                  <a:schemeClr val="tx1">
                    <a:lumMod val="50000"/>
                  </a:schemeClr>
                </a:solidFill>
                <a:latin typeface="Eras Light ITC" pitchFamily="34" charset="0"/>
              </a:rPr>
              <a:t>Devender</a:t>
            </a:r>
            <a:r>
              <a:rPr lang="en-US" sz="1800" dirty="0">
                <a:solidFill>
                  <a:schemeClr val="tx1">
                    <a:lumMod val="50000"/>
                  </a:schemeClr>
                </a:solidFill>
                <a:latin typeface="Eras Light ITC" pitchFamily="34" charset="0"/>
              </a:rPr>
              <a:t> Kumar </a:t>
            </a:r>
            <a:r>
              <a:rPr lang="en-US" sz="1800" dirty="0" err="1">
                <a:solidFill>
                  <a:schemeClr val="tx1">
                    <a:lumMod val="50000"/>
                  </a:schemeClr>
                </a:solidFill>
                <a:latin typeface="Eras Light ITC" pitchFamily="34" charset="0"/>
              </a:rPr>
              <a:t>Mangla</a:t>
            </a:r>
            <a:r>
              <a:rPr lang="en-US" sz="1800" dirty="0">
                <a:solidFill>
                  <a:schemeClr val="tx1">
                    <a:lumMod val="50000"/>
                  </a:schemeClr>
                </a:solidFill>
                <a:latin typeface="Eras Light ITC" pitchFamily="34" charset="0"/>
              </a:rPr>
              <a:t> Sector-47 GURUGRAM (HR)</a:t>
            </a:r>
          </a:p>
          <a:p>
            <a:pPr>
              <a:buFont typeface="Wingdings" pitchFamily="2" charset="2"/>
              <a:buChar char="ü"/>
            </a:pPr>
            <a:r>
              <a:rPr lang="en-US" sz="1800" dirty="0" err="1">
                <a:solidFill>
                  <a:schemeClr val="tx1">
                    <a:lumMod val="50000"/>
                  </a:schemeClr>
                </a:solidFill>
                <a:latin typeface="Eras Light ITC" pitchFamily="34" charset="0"/>
              </a:rPr>
              <a:t>Sia</a:t>
            </a:r>
            <a:r>
              <a:rPr lang="en-US" sz="1800" dirty="0">
                <a:solidFill>
                  <a:schemeClr val="tx1">
                    <a:lumMod val="50000"/>
                  </a:schemeClr>
                </a:solidFill>
                <a:latin typeface="Eras Light ITC" pitchFamily="34" charset="0"/>
              </a:rPr>
              <a:t> Fashions Udyog </a:t>
            </a:r>
            <a:r>
              <a:rPr lang="en-US" sz="1800" dirty="0" err="1">
                <a:solidFill>
                  <a:schemeClr val="tx1">
                    <a:lumMod val="50000"/>
                  </a:schemeClr>
                </a:solidFill>
                <a:latin typeface="Eras Light ITC" pitchFamily="34" charset="0"/>
              </a:rPr>
              <a:t>Vihar</a:t>
            </a:r>
            <a:r>
              <a:rPr lang="en-US" sz="1800" dirty="0">
                <a:solidFill>
                  <a:schemeClr val="tx1">
                    <a:lumMod val="50000"/>
                  </a:schemeClr>
                </a:solidFill>
                <a:latin typeface="Eras Light ITC" pitchFamily="34" charset="0"/>
              </a:rPr>
              <a:t> GURUGRAM (HR)</a:t>
            </a:r>
          </a:p>
          <a:p>
            <a:pPr>
              <a:buFont typeface="Wingdings" pitchFamily="2" charset="2"/>
              <a:buChar char="ü"/>
            </a:pPr>
            <a:r>
              <a:rPr lang="en-US" sz="1800" dirty="0">
                <a:solidFill>
                  <a:schemeClr val="tx1">
                    <a:lumMod val="50000"/>
                  </a:schemeClr>
                </a:solidFill>
                <a:latin typeface="Eras Light ITC" pitchFamily="34" charset="0"/>
              </a:rPr>
              <a:t>Hike Automation Sector-16A Faridabad (HR)</a:t>
            </a:r>
          </a:p>
          <a:p>
            <a:pPr>
              <a:buFont typeface="Wingdings" pitchFamily="2" charset="2"/>
              <a:buChar char="ü"/>
            </a:pPr>
            <a:r>
              <a:rPr lang="en-US" sz="1800" dirty="0" err="1">
                <a:solidFill>
                  <a:schemeClr val="tx1">
                    <a:lumMod val="50000"/>
                  </a:schemeClr>
                </a:solidFill>
                <a:latin typeface="Eras Light ITC" pitchFamily="34" charset="0"/>
              </a:rPr>
              <a:t>Amrit</a:t>
            </a:r>
            <a:r>
              <a:rPr lang="en-US" sz="1800" dirty="0">
                <a:solidFill>
                  <a:schemeClr val="tx1">
                    <a:lumMod val="50000"/>
                  </a:schemeClr>
                </a:solidFill>
                <a:latin typeface="Eras Light ITC" pitchFamily="34" charset="0"/>
              </a:rPr>
              <a:t> Graphics </a:t>
            </a:r>
            <a:r>
              <a:rPr lang="en-US" sz="1800" dirty="0" err="1">
                <a:solidFill>
                  <a:schemeClr val="tx1">
                    <a:lumMod val="50000"/>
                  </a:schemeClr>
                </a:solidFill>
                <a:latin typeface="Eras Light ITC" pitchFamily="34" charset="0"/>
              </a:rPr>
              <a:t>Pvt</a:t>
            </a:r>
            <a:r>
              <a:rPr lang="en-US" sz="1800" dirty="0">
                <a:solidFill>
                  <a:schemeClr val="tx1">
                    <a:lumMod val="50000"/>
                  </a:schemeClr>
                </a:solidFill>
                <a:latin typeface="Eras Light ITC" pitchFamily="34" charset="0"/>
              </a:rPr>
              <a:t> Ltd. Sector-58, Ballabgarh, </a:t>
            </a:r>
            <a:r>
              <a:rPr lang="en-US" sz="1800" dirty="0" err="1">
                <a:solidFill>
                  <a:schemeClr val="tx1">
                    <a:lumMod val="50000"/>
                  </a:schemeClr>
                </a:solidFill>
                <a:latin typeface="Eras Light ITC" pitchFamily="34" charset="0"/>
              </a:rPr>
              <a:t>Fbd</a:t>
            </a:r>
            <a:r>
              <a:rPr lang="en-US" sz="1800" dirty="0">
                <a:solidFill>
                  <a:schemeClr val="tx1">
                    <a:lumMod val="50000"/>
                  </a:schemeClr>
                </a:solidFill>
                <a:latin typeface="Eras Light ITC" pitchFamily="34" charset="0"/>
              </a:rPr>
              <a:t>, (HR)</a:t>
            </a:r>
          </a:p>
          <a:p>
            <a:pPr>
              <a:buFont typeface="Wingdings" pitchFamily="2" charset="2"/>
              <a:buChar char="ü"/>
            </a:pPr>
            <a:r>
              <a:rPr lang="en-US" sz="1800" dirty="0">
                <a:solidFill>
                  <a:schemeClr val="tx1">
                    <a:lumMod val="50000"/>
                  </a:schemeClr>
                </a:solidFill>
                <a:latin typeface="Eras Light ITC" pitchFamily="34" charset="0"/>
              </a:rPr>
              <a:t>Jay </a:t>
            </a:r>
            <a:r>
              <a:rPr lang="en-US" sz="1800" dirty="0" err="1">
                <a:solidFill>
                  <a:schemeClr val="tx1">
                    <a:lumMod val="50000"/>
                  </a:schemeClr>
                </a:solidFill>
                <a:latin typeface="Eras Light ITC" pitchFamily="34" charset="0"/>
              </a:rPr>
              <a:t>Ushin</a:t>
            </a:r>
            <a:r>
              <a:rPr lang="en-US" sz="1800" dirty="0">
                <a:solidFill>
                  <a:schemeClr val="tx1">
                    <a:lumMod val="50000"/>
                  </a:schemeClr>
                </a:solidFill>
                <a:latin typeface="Eras Light ITC" pitchFamily="34" charset="0"/>
              </a:rPr>
              <a:t> Ltd, </a:t>
            </a:r>
            <a:r>
              <a:rPr lang="en-US" sz="1800" dirty="0" err="1">
                <a:solidFill>
                  <a:schemeClr val="tx1">
                    <a:lumMod val="50000"/>
                  </a:schemeClr>
                </a:solidFill>
                <a:latin typeface="Eras Light ITC" pitchFamily="34" charset="0"/>
              </a:rPr>
              <a:t>Bhiwadi</a:t>
            </a:r>
            <a:r>
              <a:rPr lang="en-US" sz="1800" dirty="0">
                <a:solidFill>
                  <a:schemeClr val="tx1">
                    <a:lumMod val="50000"/>
                  </a:schemeClr>
                </a:solidFill>
                <a:latin typeface="Eras Light ITC" pitchFamily="34" charset="0"/>
              </a:rPr>
              <a:t>, Rajasthan</a:t>
            </a:r>
          </a:p>
          <a:p>
            <a:pPr>
              <a:buFont typeface="Wingdings" pitchFamily="2" charset="2"/>
              <a:buChar char="ü"/>
            </a:pPr>
            <a:r>
              <a:rPr lang="en-US" sz="1800" dirty="0">
                <a:solidFill>
                  <a:schemeClr val="tx1">
                    <a:lumMod val="50000"/>
                  </a:schemeClr>
                </a:solidFill>
                <a:latin typeface="Eras Light ITC" pitchFamily="34" charset="0"/>
              </a:rPr>
              <a:t>Athena Behavioral Health Service </a:t>
            </a:r>
            <a:r>
              <a:rPr lang="en-US" sz="1800" dirty="0" err="1">
                <a:solidFill>
                  <a:schemeClr val="tx1">
                    <a:lumMod val="50000"/>
                  </a:schemeClr>
                </a:solidFill>
                <a:latin typeface="Eras Light ITC" pitchFamily="34" charset="0"/>
              </a:rPr>
              <a:t>Pvt</a:t>
            </a:r>
            <a:r>
              <a:rPr lang="en-US" sz="1800" dirty="0">
                <a:solidFill>
                  <a:schemeClr val="tx1">
                    <a:lumMod val="50000"/>
                  </a:schemeClr>
                </a:solidFill>
                <a:latin typeface="Eras Light ITC" pitchFamily="34" charset="0"/>
              </a:rPr>
              <a:t> Ltd, Sector-47, Gurugram, (HR</a:t>
            </a:r>
            <a:r>
              <a:rPr lang="en-US" sz="1800" dirty="0" smtClean="0">
                <a:solidFill>
                  <a:schemeClr val="tx1">
                    <a:lumMod val="50000"/>
                  </a:schemeClr>
                </a:solidFill>
                <a:latin typeface="Eras Light ITC" pitchFamily="34" charset="0"/>
              </a:rPr>
              <a:t>)</a:t>
            </a:r>
          </a:p>
          <a:p>
            <a:pPr>
              <a:buFont typeface="Wingdings" pitchFamily="2" charset="2"/>
              <a:buChar char="ü"/>
            </a:pPr>
            <a:r>
              <a:rPr lang="en-US" sz="1800" dirty="0" err="1" smtClean="0">
                <a:solidFill>
                  <a:schemeClr val="tx1">
                    <a:lumMod val="50000"/>
                  </a:schemeClr>
                </a:solidFill>
                <a:latin typeface="Eras Light ITC" pitchFamily="34" charset="0"/>
              </a:rPr>
              <a:t>Xprt</a:t>
            </a:r>
            <a:r>
              <a:rPr lang="en-US" sz="1800" dirty="0" smtClean="0">
                <a:solidFill>
                  <a:schemeClr val="tx1">
                    <a:lumMod val="50000"/>
                  </a:schemeClr>
                </a:solidFill>
                <a:latin typeface="Eras Light ITC" pitchFamily="34" charset="0"/>
              </a:rPr>
              <a:t> Engineered Packaging Solutions Pvt. Ltd. Faridabad (HR)</a:t>
            </a:r>
          </a:p>
          <a:p>
            <a:pPr>
              <a:buFont typeface="Wingdings" pitchFamily="2" charset="2"/>
              <a:buChar char="ü"/>
            </a:pPr>
            <a:r>
              <a:rPr lang="en-US" sz="1800" dirty="0" err="1" smtClean="0">
                <a:solidFill>
                  <a:schemeClr val="tx1">
                    <a:lumMod val="50000"/>
                  </a:schemeClr>
                </a:solidFill>
                <a:latin typeface="Eras Light ITC" pitchFamily="34" charset="0"/>
              </a:rPr>
              <a:t>Parasmani</a:t>
            </a:r>
            <a:r>
              <a:rPr lang="en-US" sz="1800" dirty="0" smtClean="0">
                <a:solidFill>
                  <a:schemeClr val="tx1">
                    <a:lumMod val="50000"/>
                  </a:schemeClr>
                </a:solidFill>
                <a:latin typeface="Eras Light ITC" pitchFamily="34" charset="0"/>
              </a:rPr>
              <a:t> Metals Pvt. Ltd. </a:t>
            </a:r>
            <a:r>
              <a:rPr lang="en-US" sz="1800" dirty="0" err="1" smtClean="0">
                <a:solidFill>
                  <a:schemeClr val="tx1">
                    <a:lumMod val="50000"/>
                  </a:schemeClr>
                </a:solidFill>
                <a:latin typeface="Eras Light ITC" pitchFamily="34" charset="0"/>
              </a:rPr>
              <a:t>Dharuhera</a:t>
            </a:r>
            <a:r>
              <a:rPr lang="en-US" sz="1800" dirty="0" smtClean="0">
                <a:solidFill>
                  <a:schemeClr val="tx1">
                    <a:lumMod val="50000"/>
                  </a:schemeClr>
                </a:solidFill>
                <a:latin typeface="Eras Light ITC" pitchFamily="34" charset="0"/>
              </a:rPr>
              <a:t> </a:t>
            </a:r>
            <a:r>
              <a:rPr lang="en-US" sz="1800" dirty="0" err="1" smtClean="0">
                <a:solidFill>
                  <a:schemeClr val="tx1">
                    <a:lumMod val="50000"/>
                  </a:schemeClr>
                </a:solidFill>
                <a:latin typeface="Eras Light ITC" pitchFamily="34" charset="0"/>
              </a:rPr>
              <a:t>Rewari</a:t>
            </a:r>
            <a:r>
              <a:rPr lang="en-US" sz="1800" dirty="0" smtClean="0">
                <a:solidFill>
                  <a:schemeClr val="tx1">
                    <a:lumMod val="50000"/>
                  </a:schemeClr>
                </a:solidFill>
                <a:latin typeface="Eras Light ITC" pitchFamily="34" charset="0"/>
              </a:rPr>
              <a:t> (HR)</a:t>
            </a:r>
            <a:endParaRPr lang="en-US" sz="1800" dirty="0">
              <a:solidFill>
                <a:schemeClr val="tx1">
                  <a:lumMod val="50000"/>
                </a:schemeClr>
              </a:solidFill>
              <a:latin typeface="Eras Light ITC" pitchFamily="34" charset="0"/>
            </a:endParaRPr>
          </a:p>
        </p:txBody>
      </p:sp>
      <p:sp>
        <p:nvSpPr>
          <p:cNvPr id="4" name="Rectangle 3"/>
          <p:cNvSpPr/>
          <p:nvPr/>
        </p:nvSpPr>
        <p:spPr bwMode="auto">
          <a:xfrm>
            <a:off x="685800" y="4800600"/>
            <a:ext cx="7924800" cy="15240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r>
              <a:rPr lang="en-US" b="1" dirty="0">
                <a:solidFill>
                  <a:schemeClr val="accent2"/>
                </a:solidFill>
                <a:latin typeface="Californian FB" pitchFamily="18" charset="0"/>
              </a:rPr>
              <a:t>Helping companies in setting </a:t>
            </a:r>
            <a:r>
              <a:rPr lang="en-US" b="1" dirty="0" smtClean="0">
                <a:solidFill>
                  <a:schemeClr val="accent2"/>
                </a:solidFill>
                <a:latin typeface="Californian FB" pitchFamily="18" charset="0"/>
              </a:rPr>
              <a:t>benchmarks</a:t>
            </a:r>
          </a:p>
          <a:p>
            <a:r>
              <a:rPr lang="en-US" b="1" dirty="0">
                <a:solidFill>
                  <a:schemeClr val="accent2"/>
                </a:solidFill>
                <a:latin typeface="Californian FB" pitchFamily="18" charset="0"/>
              </a:rPr>
              <a:t>of success by serving them </a:t>
            </a:r>
            <a:r>
              <a:rPr lang="en-US" b="1" dirty="0" smtClean="0">
                <a:solidFill>
                  <a:schemeClr val="accent2"/>
                </a:solidFill>
                <a:latin typeface="Californian FB" pitchFamily="18" charset="0"/>
              </a:rPr>
              <a:t>reliable</a:t>
            </a:r>
          </a:p>
          <a:p>
            <a:r>
              <a:rPr lang="en-US" b="1" dirty="0">
                <a:solidFill>
                  <a:schemeClr val="accent2"/>
                </a:solidFill>
                <a:latin typeface="Californian FB" pitchFamily="18" charset="0"/>
              </a:rPr>
              <a:t>Fire Safety Products</a:t>
            </a:r>
            <a:r>
              <a:rPr lang="en-US" b="1" dirty="0" smtClean="0">
                <a:solidFill>
                  <a:schemeClr val="accent2"/>
                </a:solidFill>
                <a:latin typeface="Californian FB" pitchFamily="18" charset="0"/>
              </a:rPr>
              <a:t>....  (Ajay </a:t>
            </a:r>
            <a:r>
              <a:rPr lang="en-US" b="1" dirty="0" err="1" smtClean="0">
                <a:solidFill>
                  <a:schemeClr val="accent2"/>
                </a:solidFill>
                <a:latin typeface="Californian FB" pitchFamily="18" charset="0"/>
              </a:rPr>
              <a:t>Tanwer</a:t>
            </a:r>
            <a:r>
              <a:rPr lang="en-US" b="1" dirty="0" smtClean="0">
                <a:solidFill>
                  <a:schemeClr val="accent2"/>
                </a:solidFill>
                <a:latin typeface="Californian FB" pitchFamily="18" charset="0"/>
              </a:rPr>
              <a:t>)</a:t>
            </a:r>
            <a:endParaRPr kumimoji="0" lang="en-US" sz="2400" b="0" i="0" u="none" strike="noStrike" cap="none" normalizeH="0" baseline="0" dirty="0" smtClean="0">
              <a:ln>
                <a:noFill/>
              </a:ln>
              <a:solidFill>
                <a:schemeClr val="accent2"/>
              </a:solidFill>
              <a:effectLst/>
              <a:latin typeface="Californian FB" pitchFamily="18" charset="0"/>
            </a:endParaRPr>
          </a:p>
        </p:txBody>
      </p:sp>
      <p:sp>
        <p:nvSpPr>
          <p:cNvPr id="6" name="Title 1"/>
          <p:cNvSpPr>
            <a:spLocks noGrp="1"/>
          </p:cNvSpPr>
          <p:nvPr>
            <p:ph type="title"/>
          </p:nvPr>
        </p:nvSpPr>
        <p:spPr>
          <a:xfrm>
            <a:off x="914400" y="381000"/>
            <a:ext cx="7315200" cy="715962"/>
          </a:xfrm>
        </p:spPr>
        <p:txBody>
          <a:bodyPr/>
          <a:lstStyle/>
          <a:p>
            <a:r>
              <a:rPr lang="en-US" sz="4000" dirty="0" smtClean="0">
                <a:solidFill>
                  <a:schemeClr val="bg1"/>
                </a:solidFill>
                <a:latin typeface="Eras Demi ITC" pitchFamily="34" charset="0"/>
              </a:rPr>
              <a:t>Clients</a:t>
            </a:r>
            <a:endParaRPr lang="en-US" sz="4000" dirty="0">
              <a:solidFill>
                <a:schemeClr val="bg1"/>
              </a:solidFill>
              <a:latin typeface="Eras Demi ITC" pitchFamily="34" charset="0"/>
            </a:endParaRPr>
          </a:p>
        </p:txBody>
      </p:sp>
    </p:spTree>
    <p:extLst>
      <p:ext uri="{BB962C8B-B14F-4D97-AF65-F5344CB8AC3E}">
        <p14:creationId xmlns:p14="http://schemas.microsoft.com/office/powerpoint/2010/main" val="1925063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715962"/>
          </a:xfrm>
        </p:spPr>
        <p:txBody>
          <a:bodyPr/>
          <a:lstStyle/>
          <a:p>
            <a:r>
              <a:rPr lang="en-US" sz="4000" b="1" dirty="0" smtClean="0">
                <a:solidFill>
                  <a:schemeClr val="bg1"/>
                </a:solidFill>
                <a:latin typeface="Eras Demi ITC" pitchFamily="34" charset="0"/>
              </a:rPr>
              <a:t>Office</a:t>
            </a:r>
            <a:endParaRPr lang="en-US" b="1" dirty="0">
              <a:solidFill>
                <a:schemeClr val="bg1"/>
              </a:solidFill>
              <a:latin typeface="Eras Demi ITC"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1459845"/>
              </p:ext>
            </p:extLst>
          </p:nvPr>
        </p:nvGraphicFramePr>
        <p:xfrm>
          <a:off x="838200" y="1676400"/>
          <a:ext cx="7315200" cy="2667000"/>
        </p:xfrm>
        <a:graphic>
          <a:graphicData uri="http://schemas.openxmlformats.org/drawingml/2006/table">
            <a:tbl>
              <a:tblPr firstRow="1" bandRow="1">
                <a:tableStyleId>{0505E3EF-67EA-436B-97B2-0124C06EBD24}</a:tableStyleId>
              </a:tblPr>
              <a:tblGrid>
                <a:gridCol w="2590800"/>
                <a:gridCol w="4724400"/>
              </a:tblGrid>
              <a:tr h="889000">
                <a:tc>
                  <a:txBody>
                    <a:bodyPr/>
                    <a:lstStyle/>
                    <a:p>
                      <a:r>
                        <a:rPr lang="en-US" sz="1800" b="0" dirty="0" smtClean="0">
                          <a:latin typeface="Eras Demi ITC" pitchFamily="34" charset="0"/>
                        </a:rPr>
                        <a:t>   Corporate Office :</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Eras Demi ITC" pitchFamily="34" charset="0"/>
                        </a:rPr>
                        <a:t>DV-108, Dabua- Pali Road, Sector-50, N.I.T. Faridabad-121001</a:t>
                      </a:r>
                      <a:endParaRPr lang="en-US" sz="2400" b="0" dirty="0" smtClean="0">
                        <a:latin typeface="Eras Demi IT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9000">
                <a:tc>
                  <a:txBody>
                    <a:bodyPr/>
                    <a:lstStyle/>
                    <a:p>
                      <a:r>
                        <a:rPr lang="en-US" sz="1800" dirty="0" smtClean="0">
                          <a:latin typeface="Eras Demi ITC" pitchFamily="34" charset="0"/>
                        </a:rPr>
                        <a:t>   Mail ID :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Eras Demi ITC" pitchFamily="34" charset="0"/>
                          <a:hlinkClick r:id="rId2"/>
                        </a:rPr>
                        <a:t>authentic.engineers97@gmail.com</a:t>
                      </a:r>
                      <a:endParaRPr lang="en-US" sz="1800" dirty="0" smtClean="0">
                        <a:latin typeface="Eras Demi IT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Eras Demi ITC" pitchFamily="34" charset="0"/>
                          <a:hlinkClick r:id="rId3"/>
                        </a:rPr>
                        <a:t>authentic.electricals@gmail.com</a:t>
                      </a:r>
                      <a:endParaRPr lang="en-US" sz="1800" dirty="0" smtClean="0">
                        <a:latin typeface="Eras Demi IT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Eras Demi ITC" pitchFamily="34" charset="0"/>
                        </a:rPr>
                        <a:t>   Phone No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None/>
                      </a:pPr>
                      <a:r>
                        <a:rPr lang="en-US" sz="1800" dirty="0" smtClean="0">
                          <a:latin typeface="Eras Demi ITC" pitchFamily="34" charset="0"/>
                        </a:rPr>
                        <a:t>+91-9211216497</a:t>
                      </a:r>
                      <a:endParaRPr lang="en-US" sz="2400" dirty="0" smtClean="0">
                        <a:latin typeface="Eras Demi ITC" pitchFamily="34" charset="0"/>
                      </a:endParaRPr>
                    </a:p>
                    <a:p>
                      <a:pPr marL="0" indent="0">
                        <a:buNone/>
                      </a:pPr>
                      <a:r>
                        <a:rPr lang="en-US" sz="1800" dirty="0" smtClean="0">
                          <a:latin typeface="Eras Demi ITC" pitchFamily="34" charset="0"/>
                        </a:rPr>
                        <a:t>+91-9643520049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71981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419" y="2057400"/>
            <a:ext cx="5793581" cy="3370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209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715962"/>
          </a:xfrm>
        </p:spPr>
        <p:txBody>
          <a:bodyPr/>
          <a:lstStyle/>
          <a:p>
            <a:r>
              <a:rPr lang="en-US" sz="4000" dirty="0">
                <a:solidFill>
                  <a:schemeClr val="bg1"/>
                </a:solidFill>
                <a:latin typeface="Eras Demi ITC" pitchFamily="34" charset="0"/>
              </a:rPr>
              <a:t>Company Profile</a:t>
            </a:r>
          </a:p>
        </p:txBody>
      </p:sp>
      <p:sp>
        <p:nvSpPr>
          <p:cNvPr id="3" name="Content Placeholder 2"/>
          <p:cNvSpPr>
            <a:spLocks noGrp="1"/>
          </p:cNvSpPr>
          <p:nvPr>
            <p:ph idx="1"/>
          </p:nvPr>
        </p:nvSpPr>
        <p:spPr>
          <a:xfrm>
            <a:off x="533400" y="1600200"/>
            <a:ext cx="8001000" cy="4953000"/>
          </a:xfrm>
        </p:spPr>
        <p:txBody>
          <a:bodyPr/>
          <a:lstStyle/>
          <a:p>
            <a:pPr marL="0" indent="0">
              <a:buNone/>
            </a:pPr>
            <a:r>
              <a:rPr lang="en-US" sz="2000" dirty="0">
                <a:solidFill>
                  <a:schemeClr val="accent4">
                    <a:lumMod val="50000"/>
                  </a:schemeClr>
                </a:solidFill>
                <a:latin typeface="Californian FB" pitchFamily="18" charset="0"/>
              </a:rPr>
              <a:t>Providing solutions since </a:t>
            </a:r>
            <a:r>
              <a:rPr lang="en-US" sz="2000" dirty="0" smtClean="0">
                <a:solidFill>
                  <a:schemeClr val="accent4">
                    <a:lumMod val="50000"/>
                  </a:schemeClr>
                </a:solidFill>
                <a:latin typeface="Californian FB" pitchFamily="18" charset="0"/>
              </a:rPr>
              <a:t>2008,</a:t>
            </a:r>
            <a:r>
              <a:rPr lang="en-US" sz="2000" dirty="0">
                <a:solidFill>
                  <a:schemeClr val="accent4">
                    <a:lumMod val="50000"/>
                  </a:schemeClr>
                </a:solidFill>
                <a:latin typeface="Californian FB" pitchFamily="18" charset="0"/>
              </a:rPr>
              <a:t> </a:t>
            </a:r>
            <a:r>
              <a:rPr lang="en-US" sz="2000" b="1" dirty="0">
                <a:solidFill>
                  <a:schemeClr val="accent4">
                    <a:lumMod val="50000"/>
                  </a:schemeClr>
                </a:solidFill>
                <a:latin typeface="Californian FB" pitchFamily="18" charset="0"/>
              </a:rPr>
              <a:t>AN AUTHENTIC </a:t>
            </a:r>
            <a:r>
              <a:rPr lang="en-US" sz="2000" b="1" dirty="0" smtClean="0">
                <a:solidFill>
                  <a:schemeClr val="accent4">
                    <a:lumMod val="50000"/>
                  </a:schemeClr>
                </a:solidFill>
                <a:latin typeface="Californian FB" pitchFamily="18" charset="0"/>
              </a:rPr>
              <a:t>ENGINEERS</a:t>
            </a:r>
            <a:r>
              <a:rPr lang="en-US" sz="2000" dirty="0">
                <a:solidFill>
                  <a:schemeClr val="accent4">
                    <a:lumMod val="50000"/>
                  </a:schemeClr>
                </a:solidFill>
                <a:latin typeface="Californian FB" pitchFamily="18" charset="0"/>
              </a:rPr>
              <a:t> </a:t>
            </a:r>
            <a:r>
              <a:rPr lang="en-US" sz="2000" b="1" dirty="0">
                <a:solidFill>
                  <a:schemeClr val="accent4">
                    <a:lumMod val="50000"/>
                  </a:schemeClr>
                </a:solidFill>
                <a:latin typeface="Californian FB" pitchFamily="18" charset="0"/>
              </a:rPr>
              <a:t> </a:t>
            </a:r>
            <a:r>
              <a:rPr lang="en-US" sz="2000" dirty="0">
                <a:solidFill>
                  <a:schemeClr val="accent4">
                    <a:lumMod val="50000"/>
                  </a:schemeClr>
                </a:solidFill>
                <a:latin typeface="Californian FB" pitchFamily="18" charset="0"/>
              </a:rPr>
              <a:t>has been a very well known name for its work in the fire safety products business. We offer a wide range of equipment to our clients like </a:t>
            </a:r>
            <a:r>
              <a:rPr lang="en-US" sz="2000" b="1" dirty="0">
                <a:solidFill>
                  <a:schemeClr val="accent4">
                    <a:lumMod val="50000"/>
                  </a:schemeClr>
                </a:solidFill>
                <a:latin typeface="Californian FB" pitchFamily="18" charset="0"/>
              </a:rPr>
              <a:t>Breathing Apparatus Set, </a:t>
            </a:r>
            <a:r>
              <a:rPr lang="en-US" sz="2000" b="1" dirty="0" smtClean="0">
                <a:solidFill>
                  <a:schemeClr val="accent4">
                    <a:lumMod val="50000"/>
                  </a:schemeClr>
                </a:solidFill>
                <a:latin typeface="Californian FB" pitchFamily="18" charset="0"/>
              </a:rPr>
              <a:t>Fire Hydrant, Fire Sprinkler, Fire Suppression, Fire Alarm, Fire Extinguisher</a:t>
            </a:r>
            <a:r>
              <a:rPr lang="en-US" sz="2000" dirty="0" smtClean="0">
                <a:solidFill>
                  <a:schemeClr val="accent4">
                    <a:lumMod val="50000"/>
                  </a:schemeClr>
                </a:solidFill>
                <a:effectLst>
                  <a:outerShdw blurRad="38100" dist="38100" dir="2700000" algn="tl">
                    <a:srgbClr val="000000">
                      <a:alpha val="43137"/>
                    </a:srgbClr>
                  </a:outerShdw>
                </a:effectLst>
                <a:latin typeface="Corbel" pitchFamily="34" charset="0"/>
              </a:rPr>
              <a:t> Erection of HT/LT Electrical and Civil works</a:t>
            </a:r>
            <a:r>
              <a:rPr lang="en-US" sz="2000" dirty="0">
                <a:solidFill>
                  <a:schemeClr val="accent4">
                    <a:lumMod val="50000"/>
                  </a:schemeClr>
                </a:solidFill>
                <a:latin typeface="Californian FB" pitchFamily="18" charset="0"/>
              </a:rPr>
              <a:t> etc</a:t>
            </a:r>
            <a:r>
              <a:rPr lang="en-US" sz="2000" dirty="0" smtClean="0">
                <a:solidFill>
                  <a:schemeClr val="accent4">
                    <a:lumMod val="50000"/>
                  </a:schemeClr>
                </a:solidFill>
                <a:latin typeface="Californian FB" pitchFamily="18" charset="0"/>
              </a:rPr>
              <a:t>.</a:t>
            </a:r>
          </a:p>
          <a:p>
            <a:pPr marL="0" indent="0">
              <a:buNone/>
            </a:pPr>
            <a:r>
              <a:rPr lang="en-US" sz="2000" dirty="0">
                <a:solidFill>
                  <a:schemeClr val="accent4">
                    <a:lumMod val="50000"/>
                  </a:schemeClr>
                </a:solidFill>
                <a:latin typeface="Californian FB" pitchFamily="18" charset="0"/>
              </a:rPr>
              <a:t>we are also </a:t>
            </a:r>
            <a:r>
              <a:rPr lang="en-US" sz="2000" dirty="0" smtClean="0">
                <a:solidFill>
                  <a:schemeClr val="accent4">
                    <a:lumMod val="50000"/>
                  </a:schemeClr>
                </a:solidFill>
                <a:latin typeface="Californian FB" pitchFamily="18" charset="0"/>
              </a:rPr>
              <a:t>do Projects and </a:t>
            </a:r>
            <a:r>
              <a:rPr lang="en-US" sz="2000" dirty="0">
                <a:solidFill>
                  <a:schemeClr val="accent4">
                    <a:lumMod val="50000"/>
                  </a:schemeClr>
                </a:solidFill>
                <a:latin typeface="Californian FB" pitchFamily="18" charset="0"/>
              </a:rPr>
              <a:t>which provides services for </a:t>
            </a:r>
            <a:r>
              <a:rPr lang="en-US" sz="2000" b="1" dirty="0">
                <a:solidFill>
                  <a:schemeClr val="accent4">
                    <a:lumMod val="50000"/>
                  </a:schemeClr>
                </a:solidFill>
                <a:latin typeface="Californian FB" pitchFamily="18" charset="0"/>
              </a:rPr>
              <a:t>Erection, Installation &amp; Commissioning of All Type of Fire Fighting </a:t>
            </a:r>
            <a:r>
              <a:rPr lang="en-US" sz="2000" b="1" dirty="0" smtClean="0">
                <a:solidFill>
                  <a:schemeClr val="accent4">
                    <a:lumMod val="50000"/>
                  </a:schemeClr>
                </a:solidFill>
                <a:latin typeface="Californian FB" pitchFamily="18" charset="0"/>
              </a:rPr>
              <a:t>Equipment,</a:t>
            </a:r>
            <a:r>
              <a:rPr lang="en-US" sz="2000" dirty="0" smtClean="0">
                <a:solidFill>
                  <a:schemeClr val="accent4">
                    <a:lumMod val="50000"/>
                  </a:schemeClr>
                </a:solidFill>
                <a:effectLst>
                  <a:outerShdw blurRad="38100" dist="38100" dir="2700000" algn="tl">
                    <a:srgbClr val="000000">
                      <a:alpha val="43137"/>
                    </a:srgbClr>
                  </a:outerShdw>
                </a:effectLst>
                <a:latin typeface="Corbel" pitchFamily="34" charset="0"/>
              </a:rPr>
              <a:t> Electrical and Civil works.</a:t>
            </a:r>
            <a:r>
              <a:rPr lang="en-US" sz="2000" b="1" dirty="0" smtClean="0">
                <a:solidFill>
                  <a:schemeClr val="accent4">
                    <a:lumMod val="50000"/>
                  </a:schemeClr>
                </a:solidFill>
                <a:latin typeface="Californian FB" pitchFamily="18" charset="0"/>
              </a:rPr>
              <a:t> </a:t>
            </a:r>
            <a:r>
              <a:rPr lang="en-US" sz="2000" dirty="0" smtClean="0">
                <a:solidFill>
                  <a:schemeClr val="accent4">
                    <a:lumMod val="50000"/>
                  </a:schemeClr>
                </a:solidFill>
                <a:latin typeface="Californian FB" pitchFamily="18" charset="0"/>
              </a:rPr>
              <a:t> </a:t>
            </a:r>
            <a:r>
              <a:rPr lang="en-US" sz="2000" dirty="0">
                <a:solidFill>
                  <a:schemeClr val="accent4">
                    <a:lumMod val="50000"/>
                  </a:schemeClr>
                </a:solidFill>
                <a:latin typeface="Californian FB" pitchFamily="18" charset="0"/>
              </a:rPr>
              <a:t>The company is located in </a:t>
            </a:r>
            <a:r>
              <a:rPr lang="en-US" sz="2000" b="1" dirty="0">
                <a:solidFill>
                  <a:schemeClr val="accent4">
                    <a:lumMod val="50000"/>
                  </a:schemeClr>
                </a:solidFill>
                <a:latin typeface="Californian FB" pitchFamily="18" charset="0"/>
              </a:rPr>
              <a:t>Faridabad, Haryana, </a:t>
            </a:r>
            <a:r>
              <a:rPr lang="en-US" sz="2000" dirty="0">
                <a:solidFill>
                  <a:schemeClr val="accent4">
                    <a:lumMod val="50000"/>
                  </a:schemeClr>
                </a:solidFill>
                <a:latin typeface="Californian FB" pitchFamily="18" charset="0"/>
              </a:rPr>
              <a:t>at a location which allows us to deliver our products to customers based in various nearby states &amp; cities in a very short period. Moreover, we assure the customers that joining hands with us with be profitable for them</a:t>
            </a:r>
            <a:r>
              <a:rPr lang="en-US" sz="2000" dirty="0" smtClean="0">
                <a:solidFill>
                  <a:schemeClr val="accent4">
                    <a:lumMod val="50000"/>
                  </a:schemeClr>
                </a:solidFill>
                <a:latin typeface="Californian FB" pitchFamily="18" charset="0"/>
              </a:rPr>
              <a:t>.</a:t>
            </a:r>
          </a:p>
          <a:p>
            <a:pPr marL="0" indent="0">
              <a:buNone/>
            </a:pPr>
            <a:endParaRPr lang="en-US" sz="2800" b="1" dirty="0" smtClean="0">
              <a:solidFill>
                <a:schemeClr val="accent4">
                  <a:lumMod val="50000"/>
                </a:schemeClr>
              </a:solidFill>
              <a:latin typeface="Eras Demi ITC" pitchFamily="34" charset="0"/>
            </a:endParaRPr>
          </a:p>
          <a:p>
            <a:pPr marL="0" indent="0">
              <a:buNone/>
            </a:pPr>
            <a:r>
              <a:rPr lang="en-US" sz="2800" b="1" dirty="0">
                <a:solidFill>
                  <a:schemeClr val="accent4">
                    <a:lumMod val="50000"/>
                  </a:schemeClr>
                </a:solidFill>
                <a:latin typeface="Eras Demi ITC" pitchFamily="34" charset="0"/>
              </a:rPr>
              <a:t> </a:t>
            </a:r>
            <a:endParaRPr lang="en-US" sz="2000" dirty="0">
              <a:solidFill>
                <a:schemeClr val="accent4">
                  <a:lumMod val="50000"/>
                </a:schemeClr>
              </a:solidFill>
              <a:latin typeface="Eras Demi ITC" pitchFamily="34" charset="0"/>
            </a:endParaRPr>
          </a:p>
          <a:p>
            <a:pPr marL="0" indent="0">
              <a:buNone/>
            </a:pPr>
            <a:endParaRPr lang="en-US" sz="2000" dirty="0">
              <a:solidFill>
                <a:schemeClr val="accent4">
                  <a:lumMod val="50000"/>
                </a:schemeClr>
              </a:solidFill>
              <a:latin typeface="Californian FB" pitchFamily="18" charset="0"/>
            </a:endParaRPr>
          </a:p>
        </p:txBody>
      </p:sp>
    </p:spTree>
    <p:extLst>
      <p:ext uri="{BB962C8B-B14F-4D97-AF65-F5344CB8AC3E}">
        <p14:creationId xmlns:p14="http://schemas.microsoft.com/office/powerpoint/2010/main" val="257305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90600" y="427038"/>
            <a:ext cx="7315200" cy="715962"/>
          </a:xfrm>
          <a:extLst>
            <a:ext uri="{AF507438-7753-43E0-B8FC-AC1667EBCBE1}">
              <a14:hiddenEffects xmlns:a14="http://schemas.microsoft.com/office/drawing/2010/main">
                <a:effectLst>
                  <a:outerShdw dist="17961" dir="2700000" algn="ctr" rotWithShape="0">
                    <a:srgbClr val="008000"/>
                  </a:outerShdw>
                </a:effectLst>
              </a14:hiddenEffects>
            </a:ext>
          </a:extLst>
        </p:spPr>
        <p:txBody>
          <a:bodyPr/>
          <a:lstStyle/>
          <a:p>
            <a:r>
              <a:rPr lang="en-US" sz="4000" dirty="0" smtClean="0">
                <a:solidFill>
                  <a:schemeClr val="bg1"/>
                </a:solidFill>
                <a:latin typeface="Eras Demi ITC" pitchFamily="34" charset="0"/>
              </a:rPr>
              <a:t>About Us</a:t>
            </a:r>
            <a:endParaRPr lang="ru-RU" sz="4000" dirty="0">
              <a:solidFill>
                <a:schemeClr val="bg1"/>
              </a:solidFill>
            </a:endParaRPr>
          </a:p>
        </p:txBody>
      </p:sp>
      <p:sp>
        <p:nvSpPr>
          <p:cNvPr id="17413" name="Rectangle 5"/>
          <p:cNvSpPr>
            <a:spLocks noGrp="1" noChangeArrowheads="1"/>
          </p:cNvSpPr>
          <p:nvPr>
            <p:ph type="body" idx="1"/>
          </p:nvPr>
        </p:nvSpPr>
        <p:spPr>
          <a:xfrm>
            <a:off x="1066800" y="1600200"/>
            <a:ext cx="7315200" cy="4724400"/>
          </a:xfrm>
        </p:spPr>
        <p:txBody>
          <a:bodyPr/>
          <a:lstStyle/>
          <a:p>
            <a:r>
              <a:rPr lang="en-US" sz="2100" dirty="0" smtClean="0">
                <a:latin typeface="Eras Light ITC" pitchFamily="34" charset="0"/>
              </a:rPr>
              <a:t>We have satisfied clients from various govt. sectors and private as well, in Automobiles,                                                        Pharmaceutical, Engineering, Schools, Institutions, etc.</a:t>
            </a:r>
          </a:p>
          <a:p>
            <a:pPr marL="0" indent="0">
              <a:buNone/>
            </a:pPr>
            <a:endParaRPr lang="en-US" sz="1400" dirty="0" smtClean="0">
              <a:latin typeface="Eras Light ITC" pitchFamily="34" charset="0"/>
            </a:endParaRPr>
          </a:p>
          <a:p>
            <a:r>
              <a:rPr lang="en-US" sz="2100" dirty="0" smtClean="0">
                <a:latin typeface="Eras Light ITC" pitchFamily="34" charset="0"/>
              </a:rPr>
              <a:t>As an organization, we are committed to strive &amp; achieve utmost customer satisfaction by doing quality works at the given time frame &amp; by providing support.</a:t>
            </a:r>
          </a:p>
          <a:p>
            <a:pPr marL="0" indent="0">
              <a:buNone/>
            </a:pPr>
            <a:endParaRPr lang="en-US" sz="1400" dirty="0" smtClean="0">
              <a:latin typeface="Eras Light ITC" pitchFamily="34" charset="0"/>
            </a:endParaRPr>
          </a:p>
          <a:p>
            <a:r>
              <a:rPr lang="en-US" sz="2100" dirty="0" smtClean="0">
                <a:latin typeface="Eras Light ITC" pitchFamily="34" charset="0"/>
              </a:rPr>
              <a:t>We request you to provide us an opportunity to cater to your requirement, which we will do so with utmost importance. We now look forward to receive your valuable enquiry.</a:t>
            </a:r>
          </a:p>
          <a:p>
            <a:pPr marL="0" indent="0">
              <a:buNone/>
            </a:pPr>
            <a:endParaRPr lang="en-US" sz="1400" dirty="0" smtClean="0">
              <a:latin typeface="Eras Light ITC" pitchFamily="34" charset="0"/>
            </a:endParaRPr>
          </a:p>
          <a:p>
            <a:r>
              <a:rPr lang="en-US" sz="2100" dirty="0" smtClean="0">
                <a:latin typeface="Eras Light ITC" pitchFamily="34" charset="0"/>
              </a:rPr>
              <a:t>Thanking you &amp; assuring you of our </a:t>
            </a:r>
          </a:p>
          <a:p>
            <a:pPr marL="0" indent="0">
              <a:buNone/>
            </a:pPr>
            <a:r>
              <a:rPr lang="en-US" sz="2100" dirty="0">
                <a:latin typeface="Eras Light ITC" pitchFamily="34" charset="0"/>
              </a:rPr>
              <a:t> </a:t>
            </a:r>
            <a:r>
              <a:rPr lang="en-US" sz="2100" dirty="0" smtClean="0">
                <a:latin typeface="Eras Light ITC" pitchFamily="34" charset="0"/>
              </a:rPr>
              <a:t>    best services at all times.</a:t>
            </a:r>
            <a:endParaRPr lang="en-US" sz="2100" dirty="0" smtClean="0">
              <a:solidFill>
                <a:schemeClr val="accent4">
                  <a:lumMod val="75000"/>
                </a:schemeClr>
              </a:solidFill>
              <a:latin typeface="Eras Light ITC" pitchFamily="34" charset="0"/>
            </a:endParaRPr>
          </a:p>
          <a:p>
            <a:pPr marL="0" indent="0">
              <a:buNone/>
            </a:pPr>
            <a:endParaRPr lang="en-US" sz="2100" dirty="0">
              <a:solidFill>
                <a:schemeClr val="accent4">
                  <a:lumMod val="75000"/>
                </a:schemeClr>
              </a:solidFill>
              <a:latin typeface="Eras Light ITC"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334000"/>
            <a:ext cx="1527841" cy="1143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315200" cy="4800600"/>
          </a:xfrm>
        </p:spPr>
        <p:txBody>
          <a:bodyPr/>
          <a:lstStyle/>
          <a:p>
            <a:pPr marL="0" indent="0">
              <a:buNone/>
            </a:pPr>
            <a:r>
              <a:rPr lang="en-US" sz="2400" dirty="0" smtClean="0">
                <a:solidFill>
                  <a:schemeClr val="accent4">
                    <a:lumMod val="75000"/>
                  </a:schemeClr>
                </a:solidFill>
                <a:latin typeface="Eras Light ITC" pitchFamily="34" charset="0"/>
              </a:rPr>
              <a:t>We, An Authentic Engineers, are an industry-leading  trader and service provider. </a:t>
            </a:r>
          </a:p>
          <a:p>
            <a:pPr marL="0" indent="0">
              <a:buNone/>
            </a:pPr>
            <a:r>
              <a:rPr lang="en-US" sz="2400" dirty="0" smtClean="0">
                <a:solidFill>
                  <a:schemeClr val="accent4">
                    <a:lumMod val="75000"/>
                  </a:schemeClr>
                </a:solidFill>
                <a:latin typeface="Eras Light ITC" pitchFamily="34" charset="0"/>
              </a:rPr>
              <a:t>Attuning ourselves with modern-day market requirements, we mainly specialize in offering a qualitative gamut of Fire Hydrant, Fire Sprinkler, Fire Extinguisher; Fire Suppression and Fire Alarm System</a:t>
            </a:r>
          </a:p>
          <a:p>
            <a:pPr marL="0" indent="0">
              <a:buNone/>
            </a:pPr>
            <a:endParaRPr lang="en-US" sz="2400" dirty="0" smtClean="0">
              <a:solidFill>
                <a:schemeClr val="accent4">
                  <a:lumMod val="75000"/>
                </a:schemeClr>
              </a:solidFill>
              <a:latin typeface="Eras Light ITC" pitchFamily="34" charset="0"/>
            </a:endParaRPr>
          </a:p>
          <a:p>
            <a:pPr marL="0" indent="0">
              <a:buNone/>
            </a:pPr>
            <a:r>
              <a:rPr lang="en-US" sz="2400" dirty="0" smtClean="0">
                <a:solidFill>
                  <a:schemeClr val="accent4">
                    <a:lumMod val="75000"/>
                  </a:schemeClr>
                </a:solidFill>
                <a:latin typeface="Eras Light ITC" pitchFamily="34" charset="0"/>
              </a:rPr>
              <a:t>The company apart from the </a:t>
            </a:r>
            <a:r>
              <a:rPr lang="en-US" sz="2400" b="1" dirty="0" smtClean="0">
                <a:solidFill>
                  <a:schemeClr val="accent4">
                    <a:lumMod val="75000"/>
                  </a:schemeClr>
                </a:solidFill>
                <a:effectLst>
                  <a:outerShdw blurRad="38100" dist="38100" dir="2700000" algn="tl">
                    <a:srgbClr val="000000">
                      <a:alpha val="43137"/>
                    </a:srgbClr>
                  </a:outerShdw>
                </a:effectLst>
                <a:latin typeface="Eras Light ITC" pitchFamily="34" charset="0"/>
              </a:rPr>
              <a:t>fire safety equipment's </a:t>
            </a:r>
            <a:r>
              <a:rPr lang="en-US" sz="2400" dirty="0" smtClean="0">
                <a:solidFill>
                  <a:schemeClr val="accent4">
                    <a:lumMod val="75000"/>
                  </a:schemeClr>
                </a:solidFill>
                <a:latin typeface="Eras Light ITC" pitchFamily="34" charset="0"/>
              </a:rPr>
              <a:t>also offers varied services for fire protection keeping in view the requirements of different industries and sectors.</a:t>
            </a:r>
          </a:p>
          <a:p>
            <a:endParaRPr lang="en-US" dirty="0"/>
          </a:p>
        </p:txBody>
      </p:sp>
      <p:sp>
        <p:nvSpPr>
          <p:cNvPr id="4" name="Rectangle 4"/>
          <p:cNvSpPr>
            <a:spLocks noGrp="1" noChangeArrowheads="1"/>
          </p:cNvSpPr>
          <p:nvPr>
            <p:ph type="title"/>
          </p:nvPr>
        </p:nvSpPr>
        <p:spPr>
          <a:xfrm>
            <a:off x="990600" y="427038"/>
            <a:ext cx="7315200" cy="715962"/>
          </a:xfrm>
          <a:extLst>
            <a:ext uri="{AF507438-7753-43E0-B8FC-AC1667EBCBE1}">
              <a14:hiddenEffects xmlns:a14="http://schemas.microsoft.com/office/drawing/2010/main">
                <a:effectLst>
                  <a:outerShdw dist="17961" dir="2700000" algn="ctr" rotWithShape="0">
                    <a:srgbClr val="008000"/>
                  </a:outerShdw>
                </a:effectLst>
              </a14:hiddenEffects>
            </a:ext>
          </a:extLst>
        </p:spPr>
        <p:txBody>
          <a:bodyPr/>
          <a:lstStyle/>
          <a:p>
            <a:r>
              <a:rPr lang="en-US" sz="4000" dirty="0" smtClean="0">
                <a:solidFill>
                  <a:schemeClr val="bg1"/>
                </a:solidFill>
                <a:latin typeface="Eras Demi ITC" pitchFamily="34" charset="0"/>
              </a:rPr>
              <a:t>About Us</a:t>
            </a:r>
            <a:endParaRPr lang="ru-RU" sz="4000" dirty="0">
              <a:solidFill>
                <a:schemeClr val="bg1"/>
              </a:solidFill>
            </a:endParaRPr>
          </a:p>
        </p:txBody>
      </p:sp>
    </p:spTree>
    <p:extLst>
      <p:ext uri="{BB962C8B-B14F-4D97-AF65-F5344CB8AC3E}">
        <p14:creationId xmlns:p14="http://schemas.microsoft.com/office/powerpoint/2010/main" val="315193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81000"/>
            <a:ext cx="7315200" cy="715962"/>
          </a:xfrm>
        </p:spPr>
        <p:txBody>
          <a:bodyPr/>
          <a:lstStyle/>
          <a:p>
            <a:r>
              <a:rPr lang="en-US" sz="4000" dirty="0">
                <a:solidFill>
                  <a:schemeClr val="bg1"/>
                </a:solidFill>
                <a:latin typeface="Eras Demi ITC" pitchFamily="34" charset="0"/>
              </a:rPr>
              <a:t>Key Facts</a:t>
            </a:r>
            <a:endParaRPr lang="en-US" sz="4000" dirty="0">
              <a:solidFill>
                <a:schemeClr val="bg1"/>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31606817"/>
              </p:ext>
            </p:extLst>
          </p:nvPr>
        </p:nvGraphicFramePr>
        <p:xfrm>
          <a:off x="914400" y="2438400"/>
          <a:ext cx="7315200" cy="3169920"/>
        </p:xfrm>
        <a:graphic>
          <a:graphicData uri="http://schemas.openxmlformats.org/drawingml/2006/table">
            <a:tbl>
              <a:tblPr firstRow="1" bandRow="1">
                <a:tableStyleId>{5C22544A-7EE6-4342-B048-85BDC9FD1C3A}</a:tableStyleId>
              </a:tblPr>
              <a:tblGrid>
                <a:gridCol w="3657600"/>
                <a:gridCol w="3657600"/>
              </a:tblGrid>
              <a:tr h="563880">
                <a:tc>
                  <a:txBody>
                    <a:bodyPr/>
                    <a:lstStyle/>
                    <a:p>
                      <a:pPr algn="ctr"/>
                      <a:r>
                        <a:rPr lang="en-US" sz="2800" dirty="0" smtClean="0">
                          <a:solidFill>
                            <a:schemeClr val="bg1"/>
                          </a:solidFill>
                          <a:latin typeface="Eras Demi ITC" pitchFamily="34" charset="0"/>
                        </a:rPr>
                        <a:t>Key of</a:t>
                      </a:r>
                      <a:r>
                        <a:rPr lang="en-US" sz="2800" baseline="0" dirty="0" smtClean="0">
                          <a:solidFill>
                            <a:schemeClr val="bg1"/>
                          </a:solidFill>
                          <a:latin typeface="Eras Demi ITC" pitchFamily="34" charset="0"/>
                        </a:rPr>
                        <a:t> Subject</a:t>
                      </a:r>
                      <a:endParaRPr lang="en-US" sz="2800" dirty="0">
                        <a:solidFill>
                          <a:schemeClr val="bg1"/>
                        </a:solidFill>
                        <a:latin typeface="Eras Demi ITC" pitchFamily="34" charset="0"/>
                      </a:endParaRPr>
                    </a:p>
                  </a:txBody>
                  <a:tcPr anchor="ctr"/>
                </a:tc>
                <a:tc>
                  <a:txBody>
                    <a:bodyPr/>
                    <a:lstStyle/>
                    <a:p>
                      <a:pPr algn="ctr"/>
                      <a:r>
                        <a:rPr lang="en-US" sz="2800" b="1" i="0" kern="1200" dirty="0" smtClean="0">
                          <a:solidFill>
                            <a:schemeClr val="bg1"/>
                          </a:solidFill>
                          <a:effectLst/>
                          <a:latin typeface="Eras Demi ITC" pitchFamily="34" charset="0"/>
                          <a:ea typeface="+mn-ea"/>
                          <a:cs typeface="+mn-cs"/>
                        </a:rPr>
                        <a:t>Facts of Business</a:t>
                      </a:r>
                      <a:endParaRPr lang="en-US" sz="2800" dirty="0">
                        <a:solidFill>
                          <a:schemeClr val="bg1"/>
                        </a:solidFill>
                        <a:latin typeface="Eras Demi ITC" pitchFamily="34" charset="0"/>
                      </a:endParaRPr>
                    </a:p>
                  </a:txBody>
                  <a:tcPr anchor="ctr"/>
                </a:tc>
              </a:tr>
              <a:tr h="563880">
                <a:tc>
                  <a:txBody>
                    <a:bodyPr/>
                    <a:lstStyle/>
                    <a:p>
                      <a:pPr marL="285750" indent="-285750">
                        <a:buFont typeface="Wingdings" pitchFamily="2" charset="2"/>
                        <a:buChar char="ü"/>
                      </a:pPr>
                      <a:r>
                        <a:rPr lang="en-US" sz="1800" b="1" i="0" kern="1200" dirty="0" smtClean="0">
                          <a:solidFill>
                            <a:schemeClr val="dk1"/>
                          </a:solidFill>
                          <a:effectLst/>
                          <a:latin typeface="+mn-lt"/>
                          <a:ea typeface="+mn-ea"/>
                          <a:cs typeface="+mn-cs"/>
                        </a:rPr>
                        <a:t>Nature of Business</a:t>
                      </a:r>
                      <a:endParaRPr lang="en-US" dirty="0"/>
                    </a:p>
                  </a:txBody>
                  <a:tcPr anchor="ctr"/>
                </a:tc>
                <a:tc>
                  <a:txBody>
                    <a:bodyPr/>
                    <a:lstStyle/>
                    <a:p>
                      <a:r>
                        <a:rPr lang="en-US" sz="1800" b="0" i="0" kern="1200" dirty="0" smtClean="0">
                          <a:solidFill>
                            <a:schemeClr val="dk1"/>
                          </a:solidFill>
                          <a:effectLst/>
                          <a:latin typeface="+mn-lt"/>
                          <a:ea typeface="+mn-ea"/>
                          <a:cs typeface="+mn-cs"/>
                        </a:rPr>
                        <a:t>Projects, Service</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Provider,</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Traders, Fire Fighting and Electricals Liseaning.</a:t>
                      </a:r>
                      <a:endParaRPr lang="en-US" dirty="0"/>
                    </a:p>
                  </a:txBody>
                  <a:tcPr anchor="ctr"/>
                </a:tc>
              </a:tr>
              <a:tr h="563880">
                <a:tc>
                  <a:txBody>
                    <a:bodyPr/>
                    <a:lstStyle/>
                    <a:p>
                      <a:pPr marL="285750" indent="-285750">
                        <a:buFont typeface="Wingdings" pitchFamily="2" charset="2"/>
                        <a:buChar char="ü"/>
                      </a:pPr>
                      <a:r>
                        <a:rPr lang="en-US" sz="1800" b="1" i="0" kern="1200" dirty="0" smtClean="0">
                          <a:solidFill>
                            <a:schemeClr val="dk1"/>
                          </a:solidFill>
                          <a:effectLst/>
                          <a:latin typeface="+mn-lt"/>
                          <a:ea typeface="+mn-ea"/>
                          <a:cs typeface="+mn-cs"/>
                        </a:rPr>
                        <a:t>Year of Establishment</a:t>
                      </a:r>
                      <a:endParaRPr lang="en-US" dirty="0"/>
                    </a:p>
                  </a:txBody>
                  <a:tcPr anchor="ctr"/>
                </a:tc>
                <a:tc>
                  <a:txBody>
                    <a:bodyPr/>
                    <a:lstStyle/>
                    <a:p>
                      <a:r>
                        <a:rPr lang="en-US" dirty="0" smtClean="0"/>
                        <a:t>2008</a:t>
                      </a:r>
                      <a:endParaRPr lang="en-US" dirty="0"/>
                    </a:p>
                  </a:txBody>
                  <a:tcPr anchor="ctr"/>
                </a:tc>
              </a:tr>
              <a:tr h="563880">
                <a:tc>
                  <a:txBody>
                    <a:bodyPr/>
                    <a:lstStyle/>
                    <a:p>
                      <a:pPr marL="285750" indent="-285750">
                        <a:buFont typeface="Wingdings" pitchFamily="2" charset="2"/>
                        <a:buChar char="ü"/>
                      </a:pPr>
                      <a:r>
                        <a:rPr lang="en-US" sz="1800" b="1" i="0" kern="1200" dirty="0" smtClean="0">
                          <a:solidFill>
                            <a:schemeClr val="dk1"/>
                          </a:solidFill>
                          <a:effectLst/>
                          <a:latin typeface="+mn-lt"/>
                          <a:ea typeface="+mn-ea"/>
                          <a:cs typeface="+mn-cs"/>
                        </a:rPr>
                        <a:t>No. of Employees</a:t>
                      </a:r>
                      <a:endParaRPr lang="en-US" dirty="0"/>
                    </a:p>
                  </a:txBody>
                  <a:tcPr anchor="ctr"/>
                </a:tc>
                <a:tc>
                  <a:txBody>
                    <a:bodyPr/>
                    <a:lstStyle/>
                    <a:p>
                      <a:r>
                        <a:rPr lang="en-US" dirty="0" smtClean="0"/>
                        <a:t>10</a:t>
                      </a:r>
                      <a:endParaRPr lang="en-US" dirty="0"/>
                    </a:p>
                  </a:txBody>
                  <a:tcPr anchor="ctr"/>
                </a:tc>
              </a:tr>
              <a:tr h="563880">
                <a:tc>
                  <a:txBody>
                    <a:bodyPr/>
                    <a:lstStyle/>
                    <a:p>
                      <a:pPr marL="285750" indent="-285750">
                        <a:buFont typeface="Wingdings" pitchFamily="2" charset="2"/>
                        <a:buChar char="ü"/>
                      </a:pPr>
                      <a:r>
                        <a:rPr lang="en-US" sz="1800" b="1" i="0" kern="1200" dirty="0" smtClean="0">
                          <a:solidFill>
                            <a:schemeClr val="dk1"/>
                          </a:solidFill>
                          <a:effectLst/>
                          <a:latin typeface="+mn-lt"/>
                          <a:ea typeface="+mn-ea"/>
                          <a:cs typeface="+mn-cs"/>
                        </a:rPr>
                        <a:t>No. of Engineers</a:t>
                      </a:r>
                      <a:endParaRPr lang="en-US" dirty="0"/>
                    </a:p>
                  </a:txBody>
                  <a:tcPr anchor="ctr"/>
                </a:tc>
                <a:tc>
                  <a:txBody>
                    <a:bodyPr/>
                    <a:lstStyle/>
                    <a:p>
                      <a:r>
                        <a:rPr lang="en-US" dirty="0" smtClean="0"/>
                        <a:t>3</a:t>
                      </a:r>
                      <a:endParaRPr lang="en-US" dirty="0"/>
                    </a:p>
                  </a:txBody>
                  <a:tcPr anchor="ctr"/>
                </a:tc>
              </a:tr>
            </a:tbl>
          </a:graphicData>
        </a:graphic>
      </p:graphicFrame>
    </p:spTree>
    <p:extLst>
      <p:ext uri="{BB962C8B-B14F-4D97-AF65-F5344CB8AC3E}">
        <p14:creationId xmlns:p14="http://schemas.microsoft.com/office/powerpoint/2010/main" val="384433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229600" cy="1143000"/>
          </a:xfrm>
        </p:spPr>
        <p:txBody>
          <a:bodyPr/>
          <a:lstStyle/>
          <a:p>
            <a:r>
              <a:rPr lang="en-US" sz="4000" dirty="0" smtClean="0">
                <a:solidFill>
                  <a:schemeClr val="bg1"/>
                </a:solidFill>
                <a:latin typeface="Eras Demi ITC" pitchFamily="34" charset="0"/>
              </a:rPr>
              <a:t>Certificate</a:t>
            </a:r>
            <a:endParaRPr lang="en-US" dirty="0">
              <a:solidFill>
                <a:schemeClr val="bg1"/>
              </a:solidFill>
              <a:latin typeface="Eras Demi ITC" pitchFamily="34" charset="0"/>
            </a:endParaRPr>
          </a:p>
        </p:txBody>
      </p:sp>
      <p:sp>
        <p:nvSpPr>
          <p:cNvPr id="5" name="Text Placeholder 4"/>
          <p:cNvSpPr>
            <a:spLocks noGrp="1"/>
          </p:cNvSpPr>
          <p:nvPr>
            <p:ph type="body" idx="1"/>
          </p:nvPr>
        </p:nvSpPr>
        <p:spPr>
          <a:xfrm>
            <a:off x="457200" y="1143000"/>
            <a:ext cx="4040188" cy="639762"/>
          </a:xfrm>
        </p:spPr>
        <p:txBody>
          <a:bodyPr/>
          <a:lstStyle/>
          <a:p>
            <a:pPr algn="ctr"/>
            <a:r>
              <a:rPr lang="en-US" dirty="0" smtClean="0"/>
              <a:t>GST Certificate</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981200"/>
            <a:ext cx="3113228" cy="4394808"/>
          </a:xfrm>
        </p:spPr>
      </p:pic>
      <p:sp>
        <p:nvSpPr>
          <p:cNvPr id="7" name="Text Placeholder 6"/>
          <p:cNvSpPr>
            <a:spLocks noGrp="1"/>
          </p:cNvSpPr>
          <p:nvPr>
            <p:ph type="body" sz="quarter" idx="3"/>
          </p:nvPr>
        </p:nvSpPr>
        <p:spPr>
          <a:xfrm>
            <a:off x="4645025" y="1143000"/>
            <a:ext cx="4041775" cy="639762"/>
          </a:xfrm>
        </p:spPr>
        <p:txBody>
          <a:bodyPr/>
          <a:lstStyle/>
          <a:p>
            <a:pPr algn="ctr"/>
            <a:r>
              <a:rPr lang="en-US" dirty="0" smtClean="0"/>
              <a:t> “A” Class Electrical Licence</a:t>
            </a:r>
            <a:endParaRPr lang="en-US" dirty="0"/>
          </a:p>
        </p:txBody>
      </p:sp>
      <p:pic>
        <p:nvPicPr>
          <p:cNvPr id="3" name="Content Placeholder 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66390" y="1981200"/>
            <a:ext cx="3039410" cy="429060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581400"/>
            <a:ext cx="1527841" cy="1143000"/>
          </a:xfrm>
          <a:prstGeom prst="ellipse">
            <a:avLst/>
          </a:prstGeom>
          <a:ln>
            <a:noFill/>
          </a:ln>
          <a:effectLst>
            <a:softEdge rad="112500"/>
          </a:effectLst>
        </p:spPr>
      </p:pic>
    </p:spTree>
    <p:extLst>
      <p:ext uri="{BB962C8B-B14F-4D97-AF65-F5344CB8AC3E}">
        <p14:creationId xmlns:p14="http://schemas.microsoft.com/office/powerpoint/2010/main" val="300429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229600" cy="1143000"/>
          </a:xfrm>
        </p:spPr>
        <p:txBody>
          <a:bodyPr/>
          <a:lstStyle/>
          <a:p>
            <a:r>
              <a:rPr lang="en-US" sz="4000" dirty="0" smtClean="0">
                <a:solidFill>
                  <a:schemeClr val="bg1"/>
                </a:solidFill>
                <a:latin typeface="Eras Demi ITC" pitchFamily="34" charset="0"/>
              </a:rPr>
              <a:t>Certificate</a:t>
            </a:r>
            <a:endParaRPr lang="en-US" dirty="0">
              <a:solidFill>
                <a:schemeClr val="bg1"/>
              </a:solidFill>
              <a:latin typeface="Eras Demi ITC" pitchFamily="34" charset="0"/>
            </a:endParaRPr>
          </a:p>
        </p:txBody>
      </p:sp>
      <p:sp>
        <p:nvSpPr>
          <p:cNvPr id="5" name="Text Placeholder 4"/>
          <p:cNvSpPr>
            <a:spLocks noGrp="1"/>
          </p:cNvSpPr>
          <p:nvPr>
            <p:ph type="body" idx="1"/>
          </p:nvPr>
        </p:nvSpPr>
        <p:spPr>
          <a:xfrm>
            <a:off x="457200" y="1143000"/>
            <a:ext cx="4040188" cy="639762"/>
          </a:xfrm>
        </p:spPr>
        <p:txBody>
          <a:bodyPr/>
          <a:lstStyle/>
          <a:p>
            <a:pPr algn="ctr"/>
            <a:r>
              <a:rPr lang="en-US" dirty="0" smtClean="0"/>
              <a:t>ISO 9001:2015 Certificate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559" y="3581400"/>
            <a:ext cx="1527841" cy="1143000"/>
          </a:xfrm>
          <a:prstGeom prst="ellipse">
            <a:avLst/>
          </a:prstGeom>
          <a:ln>
            <a:noFill/>
          </a:ln>
          <a:effectLst>
            <a:softEdge rad="112500"/>
          </a:effectLst>
        </p:spPr>
      </p:pic>
      <p:sp>
        <p:nvSpPr>
          <p:cNvPr id="6" name="Content Placeholder 5"/>
          <p:cNvSpPr>
            <a:spLocks noGrp="1"/>
          </p:cNvSpPr>
          <p:nvPr>
            <p:ph sz="quarter" idx="4"/>
          </p:nvPr>
        </p:nvSpPr>
        <p:spPr/>
        <p:txBody>
          <a:bodyPr/>
          <a:lstStyle/>
          <a:p>
            <a:endParaRPr lang="en-US" dirty="0"/>
          </a:p>
        </p:txBody>
      </p:sp>
      <p:sp>
        <p:nvSpPr>
          <p:cNvPr id="8" name="Text Placeholder 7"/>
          <p:cNvSpPr>
            <a:spLocks noGrp="1"/>
          </p:cNvSpPr>
          <p:nvPr>
            <p:ph type="body" sz="quarter" idx="3"/>
          </p:nvPr>
        </p:nvSpPr>
        <p:spPr/>
        <p:txBody>
          <a:bodyPr/>
          <a:lstStyle/>
          <a:p>
            <a:endParaRPr lang="en-US"/>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77772" y="2174875"/>
            <a:ext cx="2799044" cy="3951288"/>
          </a:xfrm>
        </p:spPr>
      </p:pic>
    </p:spTree>
    <p:extLst>
      <p:ext uri="{BB962C8B-B14F-4D97-AF65-F5344CB8AC3E}">
        <p14:creationId xmlns:p14="http://schemas.microsoft.com/office/powerpoint/2010/main" val="220259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315200" cy="4191000"/>
          </a:xfrm>
        </p:spPr>
        <p:txBody>
          <a:bodyPr/>
          <a:lstStyle/>
          <a:p>
            <a:r>
              <a:rPr lang="en-US" sz="2400" dirty="0" smtClean="0">
                <a:latin typeface="Eras Demi ITC" pitchFamily="34" charset="0"/>
              </a:rPr>
              <a:t>Our range includes ABC Fire Extinguisher, Co2 Fire Extinguisher, Dry Chemical Powder Fire Extinguisher, Clean Agent Fire Extinguisher, Trolly Mounted Fire Extinguisher, Modular Automatic fire Extinguisher, Fire Alarm System, Fire Hydrants System, Fire Sprinklers, HT, LT Electricals Signages. etc., </a:t>
            </a:r>
          </a:p>
          <a:p>
            <a:pPr marL="0" indent="0">
              <a:buNone/>
            </a:pPr>
            <a:endParaRPr lang="en-US" sz="2000" dirty="0" smtClean="0">
              <a:latin typeface="Eras Demi ITC" pitchFamily="34" charset="0"/>
            </a:endParaRPr>
          </a:p>
          <a:p>
            <a:r>
              <a:rPr lang="en-US" sz="2400" dirty="0" smtClean="0">
                <a:latin typeface="Eras Demi ITC" pitchFamily="34" charset="0"/>
              </a:rPr>
              <a:t>all of which can be custom built to order, in congruence with buyer's specifications and preferences.</a:t>
            </a:r>
            <a:endParaRPr lang="en-US" sz="2400" dirty="0">
              <a:latin typeface="Eras Demi ITC" pitchFamily="34" charset="0"/>
            </a:endParaRPr>
          </a:p>
        </p:txBody>
      </p:sp>
      <p:sp>
        <p:nvSpPr>
          <p:cNvPr id="4" name="Rectangle 4"/>
          <p:cNvSpPr>
            <a:spLocks noGrp="1" noChangeArrowheads="1"/>
          </p:cNvSpPr>
          <p:nvPr>
            <p:ph type="title"/>
          </p:nvPr>
        </p:nvSpPr>
        <p:spPr>
          <a:xfrm>
            <a:off x="990600" y="395288"/>
            <a:ext cx="7315200" cy="715962"/>
          </a:xfrm>
          <a:extLst>
            <a:ext uri="{AF507438-7753-43E0-B8FC-AC1667EBCBE1}">
              <a14:hiddenEffects xmlns:a14="http://schemas.microsoft.com/office/drawing/2010/main">
                <a:effectLst>
                  <a:outerShdw dist="17961" dir="2700000" algn="ctr" rotWithShape="0">
                    <a:srgbClr val="008000"/>
                  </a:outerShdw>
                </a:effectLst>
              </a14:hiddenEffects>
            </a:ext>
          </a:extLst>
        </p:spPr>
        <p:txBody>
          <a:bodyPr/>
          <a:lstStyle/>
          <a:p>
            <a:r>
              <a:rPr lang="en-US" sz="4000" dirty="0" smtClean="0">
                <a:solidFill>
                  <a:schemeClr val="bg1"/>
                </a:solidFill>
                <a:latin typeface="Eras Demi ITC" pitchFamily="34" charset="0"/>
              </a:rPr>
              <a:t>Product Range</a:t>
            </a:r>
            <a:endParaRPr lang="ru-RU" sz="40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334000"/>
            <a:ext cx="1527841" cy="1143000"/>
          </a:xfrm>
          <a:prstGeom prst="rect">
            <a:avLst/>
          </a:prstGeom>
        </p:spPr>
      </p:pic>
    </p:spTree>
    <p:extLst>
      <p:ext uri="{BB962C8B-B14F-4D97-AF65-F5344CB8AC3E}">
        <p14:creationId xmlns:p14="http://schemas.microsoft.com/office/powerpoint/2010/main" val="269600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5F5F5F"/>
      </a:dk1>
      <a:lt1>
        <a:srgbClr val="FFFFFF"/>
      </a:lt1>
      <a:dk2>
        <a:srgbClr val="5F5F5F"/>
      </a:dk2>
      <a:lt2>
        <a:srgbClr val="238A00"/>
      </a:lt2>
      <a:accent1>
        <a:srgbClr val="31A70A"/>
      </a:accent1>
      <a:accent2>
        <a:srgbClr val="54C322"/>
      </a:accent2>
      <a:accent3>
        <a:srgbClr val="FFFFFF"/>
      </a:accent3>
      <a:accent4>
        <a:srgbClr val="505050"/>
      </a:accent4>
      <a:accent5>
        <a:srgbClr val="ADD0AA"/>
      </a:accent5>
      <a:accent6>
        <a:srgbClr val="4BB01E"/>
      </a:accent6>
      <a:hlink>
        <a:srgbClr val="82DA46"/>
      </a:hlink>
      <a:folHlink>
        <a:srgbClr val="CDCDC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8536</TotalTime>
  <Words>956</Words>
  <Application>Microsoft Office PowerPoint</Application>
  <PresentationFormat>On-screen Show (4:3)</PresentationFormat>
  <Paragraphs>130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powerpoint-template</vt:lpstr>
      <vt:lpstr>AN AUTHENTIC ENGINEERS</vt:lpstr>
      <vt:lpstr>AN AUTHENTIC ENGINEERS</vt:lpstr>
      <vt:lpstr>Company Profile</vt:lpstr>
      <vt:lpstr>About Us</vt:lpstr>
      <vt:lpstr>About Us</vt:lpstr>
      <vt:lpstr>Key Facts</vt:lpstr>
      <vt:lpstr>Certificate</vt:lpstr>
      <vt:lpstr>Certificate</vt:lpstr>
      <vt:lpstr>Product Range</vt:lpstr>
      <vt:lpstr>Area of Operations</vt:lpstr>
      <vt:lpstr>Working Project</vt:lpstr>
      <vt:lpstr>Working Project </vt:lpstr>
      <vt:lpstr>Working Project </vt:lpstr>
      <vt:lpstr>Working Project</vt:lpstr>
      <vt:lpstr>Working Project</vt:lpstr>
      <vt:lpstr>Clients</vt:lpstr>
      <vt:lpstr>Clients</vt:lpstr>
      <vt:lpstr>Clients</vt:lpstr>
      <vt:lpstr>Clients</vt:lpstr>
      <vt:lpstr>Clients</vt:lpstr>
      <vt:lpstr>Clients</vt:lpstr>
      <vt:lpstr>Clients</vt:lpstr>
      <vt:lpstr>Clients</vt:lpstr>
      <vt:lpstr>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AUTHENTIC ENGINEERS</dc:title>
  <dc:creator>lenovo</dc:creator>
  <cp:lastModifiedBy>lenovo</cp:lastModifiedBy>
  <cp:revision>89</cp:revision>
  <dcterms:created xsi:type="dcterms:W3CDTF">2022-03-29T04:50:02Z</dcterms:created>
  <dcterms:modified xsi:type="dcterms:W3CDTF">2023-06-14T10:33:09Z</dcterms:modified>
</cp:coreProperties>
</file>